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66" r:id="rId3"/>
    <p:sldId id="271" r:id="rId4"/>
    <p:sldId id="270" r:id="rId5"/>
    <p:sldId id="269" r:id="rId6"/>
    <p:sldId id="272" r:id="rId7"/>
    <p:sldId id="274" r:id="rId8"/>
    <p:sldId id="273" r:id="rId9"/>
    <p:sldId id="265" r:id="rId10"/>
    <p:sldId id="278" r:id="rId11"/>
    <p:sldId id="276" r:id="rId12"/>
    <p:sldId id="277" r:id="rId13"/>
    <p:sldId id="275" r:id="rId14"/>
    <p:sldId id="279" r:id="rId15"/>
    <p:sldId id="280" r:id="rId16"/>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othy cole" initials="" lastIdx="5" clrIdx="0"/>
  <p:cmAuthor id="1" name="Myung-Ja Han" initials="" lastIdx="14" clrIdx="1"/>
  <p:cmAuthor id="2" name="Maria Janina Sarol"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CCEA5E-3521-447D-B5B9-493C8517261A}">
  <a:tblStyle styleId="{D1CCEA5E-3521-447D-B5B9-493C8517261A}"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E5A7EFE-3BBB-407D-AF77-C225D5C121B5}"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02BB57B4-9D90-4D79-A2F6-BB4B0A6E1E30}"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A138FE6-E875-4494-BD4A-0495CFB8DD10}"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96DD1B3F-E411-4E4B-8A1B-F5BA9375526B}"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72" autoAdjust="0"/>
  </p:normalViewPr>
  <p:slideViewPr>
    <p:cSldViewPr snapToGrid="0">
      <p:cViewPr varScale="1">
        <p:scale>
          <a:sx n="60" d="100"/>
          <a:sy n="60" d="100"/>
        </p:scale>
        <p:origin x="10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180359209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sz="1200" b="0" i="0" u="none" strike="noStrike" cap="none" baseline="0" dirty="0" smtClean="0">
                <a:solidFill>
                  <a:schemeClr val="dk1"/>
                </a:solidFill>
                <a:latin typeface="Calibri"/>
                <a:ea typeface="Calibri"/>
                <a:cs typeface="Calibri"/>
                <a:sym typeface="Calibri"/>
              </a:rPr>
              <a:t>The idea of a global or world-wide digital math library is not new of course. As Cliff noted, and as is mentioned prominently in the National Academies published report. The next phase of the Global Digital Mathematics Library will build on a solid foundation of prior art. But as a librarian, someone who has worked on digital library architectures, design and interoperability standards for 20 years now, I find it instructive to consider how the foci and goals have evolved over time. </a:t>
            </a:r>
            <a:endParaRPr dirty="0"/>
          </a:p>
        </p:txBody>
      </p:sp>
      <p:sp>
        <p:nvSpPr>
          <p:cNvPr id="96" name="Shape 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01165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28178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051473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953350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97149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200282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97909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dirty="0" smtClean="0">
                <a:solidFill>
                  <a:schemeClr val="dk1"/>
                </a:solidFill>
                <a:latin typeface="Calibri"/>
                <a:ea typeface="Calibri"/>
                <a:cs typeface="Calibri"/>
                <a:sym typeface="Calibri"/>
              </a:rPr>
              <a:t>Prominent among the earlier projects was the 2003 Cornell-led Digital Math Library Planning project funded by the National Science Foundation. This came about in part from conversations between mathematicians, including Keith Dennis at Cornell and Philippe </a:t>
            </a:r>
            <a:r>
              <a:rPr lang="en-US" sz="1200" b="0" i="0" u="none" strike="noStrike" cap="none" baseline="0" dirty="0" err="1" smtClean="0">
                <a:solidFill>
                  <a:schemeClr val="dk1"/>
                </a:solidFill>
                <a:latin typeface="Calibri"/>
                <a:ea typeface="Calibri"/>
                <a:cs typeface="Calibri"/>
                <a:sym typeface="Calibri"/>
              </a:rPr>
              <a:t>Tondeur</a:t>
            </a:r>
            <a:r>
              <a:rPr lang="en-US" sz="1200" b="0" i="0" u="none" strike="noStrike" cap="none" baseline="0" dirty="0" smtClean="0">
                <a:solidFill>
                  <a:schemeClr val="dk1"/>
                </a:solidFill>
                <a:latin typeface="Calibri"/>
                <a:ea typeface="Calibri"/>
                <a:cs typeface="Calibri"/>
                <a:sym typeface="Calibri"/>
              </a:rPr>
              <a:t> at Illinois who at the time was serving in the Math Directorate at NSF. Keith has suggested that one inspiration for him was an encounter he had in the Cornell Math </a:t>
            </a:r>
            <a:r>
              <a:rPr lang="en-US" sz="1200" b="0" i="0" u="none" strike="noStrike" cap="none" baseline="0" dirty="0" err="1" smtClean="0">
                <a:solidFill>
                  <a:schemeClr val="dk1"/>
                </a:solidFill>
                <a:latin typeface="Calibri"/>
                <a:ea typeface="Calibri"/>
                <a:cs typeface="Calibri"/>
                <a:sym typeface="Calibri"/>
              </a:rPr>
              <a:t>Dept’s</a:t>
            </a:r>
            <a:r>
              <a:rPr lang="en-US" sz="1200" b="0" i="0" u="none" strike="noStrike" cap="none" baseline="0" dirty="0" smtClean="0">
                <a:solidFill>
                  <a:schemeClr val="dk1"/>
                </a:solidFill>
                <a:latin typeface="Calibri"/>
                <a:ea typeface="Calibri"/>
                <a:cs typeface="Calibri"/>
                <a:sym typeface="Calibri"/>
              </a:rPr>
              <a:t> photocopy room around this time…</a:t>
            </a: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414876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7893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09393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44169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55965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80161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000931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69896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1524000" y="1340426"/>
            <a:ext cx="9144000" cy="2161309"/>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buClr>
                <a:schemeClr val="dk1"/>
              </a:buClr>
              <a:buFont typeface="Arial"/>
              <a:buNone/>
              <a:defRPr/>
            </a:lvl1pPr>
            <a:lvl2pPr marL="457200" marR="0" indent="0" algn="ctr" rtl="0">
              <a:lnSpc>
                <a:spcPct val="90000"/>
              </a:lnSpc>
              <a:spcBef>
                <a:spcPts val="500"/>
              </a:spcBef>
              <a:buClr>
                <a:schemeClr val="dk1"/>
              </a:buClr>
              <a:buFont typeface="Arial"/>
              <a:buNone/>
              <a:defRPr/>
            </a:lvl2pPr>
            <a:lvl3pPr marL="914400" marR="0" indent="0" algn="ctr" rtl="0">
              <a:lnSpc>
                <a:spcPct val="90000"/>
              </a:lnSpc>
              <a:spcBef>
                <a:spcPts val="500"/>
              </a:spcBef>
              <a:buClr>
                <a:schemeClr val="dk1"/>
              </a:buClr>
              <a:buFont typeface="Arial"/>
              <a:buNone/>
              <a:defRPr/>
            </a:lvl3pPr>
            <a:lvl4pPr marL="1371600" marR="0" indent="0" algn="ctr" rtl="0">
              <a:lnSpc>
                <a:spcPct val="90000"/>
              </a:lnSpc>
              <a:spcBef>
                <a:spcPts val="500"/>
              </a:spcBef>
              <a:buClr>
                <a:schemeClr val="dk1"/>
              </a:buClr>
              <a:buFont typeface="Arial"/>
              <a:buNone/>
              <a:defRPr/>
            </a:lvl4pPr>
            <a:lvl5pPr marL="1828800" marR="0" indent="0" algn="ctr" rtl="0">
              <a:lnSpc>
                <a:spcPct val="90000"/>
              </a:lnSpc>
              <a:spcBef>
                <a:spcPts val="500"/>
              </a:spcBef>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17" name="Shape 1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8 Dec 2014</a:t>
            </a:r>
            <a:endParaRPr/>
          </a:p>
        </p:txBody>
      </p:sp>
      <p:sp>
        <p:nvSpPr>
          <p:cNvPr id="18" name="Shape 18"/>
          <p:cNvSpPr txBox="1">
            <a:spLocks noGrp="1"/>
          </p:cNvSpPr>
          <p:nvPr>
            <p:ph type="ftr" idx="11"/>
          </p:nvPr>
        </p:nvSpPr>
        <p:spPr>
          <a:xfrm>
            <a:off x="7886700" y="6356348"/>
            <a:ext cx="30353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t-cole3@Illinois.edu</a:t>
            </a:r>
            <a:endParaRPr/>
          </a:p>
        </p:txBody>
      </p:sp>
      <p:sp>
        <p:nvSpPr>
          <p:cNvPr id="19" name="Shape 19"/>
          <p:cNvSpPr txBox="1">
            <a:spLocks noGrp="1"/>
          </p:cNvSpPr>
          <p:nvPr>
            <p:ph type="sldNum" idx="12"/>
          </p:nvPr>
        </p:nvSpPr>
        <p:spPr>
          <a:xfrm>
            <a:off x="47244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t"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85" name="Shape 8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8 Dec 2014</a:t>
            </a:r>
            <a:endParaRPr/>
          </a:p>
        </p:txBody>
      </p:sp>
      <p:sp>
        <p:nvSpPr>
          <p:cNvPr id="86" name="Shape 86"/>
          <p:cNvSpPr txBox="1">
            <a:spLocks noGrp="1"/>
          </p:cNvSpPr>
          <p:nvPr>
            <p:ph type="ftr" idx="11"/>
          </p:nvPr>
        </p:nvSpPr>
        <p:spPr>
          <a:xfrm>
            <a:off x="7886700" y="6356348"/>
            <a:ext cx="30353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t-cole3@Illinois.edu</a:t>
            </a:r>
            <a:endParaRPr/>
          </a:p>
        </p:txBody>
      </p:sp>
      <p:sp>
        <p:nvSpPr>
          <p:cNvPr id="87" name="Shape 87"/>
          <p:cNvSpPr txBox="1">
            <a:spLocks noGrp="1"/>
          </p:cNvSpPr>
          <p:nvPr>
            <p:ph type="sldNum" idx="12"/>
          </p:nvPr>
        </p:nvSpPr>
        <p:spPr>
          <a:xfrm>
            <a:off x="47244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38200" y="365126"/>
            <a:ext cx="10515599" cy="650874"/>
          </a:xfrm>
          <a:prstGeom prst="rect">
            <a:avLst/>
          </a:prstGeom>
          <a:noFill/>
          <a:ln>
            <a:noFill/>
          </a:ln>
        </p:spPr>
        <p:txBody>
          <a:bodyPr lIns="91425" tIns="91425" rIns="91425" bIns="91425" anchor="t"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2" name="Shape 22"/>
          <p:cNvSpPr txBox="1">
            <a:spLocks noGrp="1"/>
          </p:cNvSpPr>
          <p:nvPr>
            <p:ph type="body" idx="1"/>
          </p:nvPr>
        </p:nvSpPr>
        <p:spPr>
          <a:xfrm>
            <a:off x="838200" y="1571223"/>
            <a:ext cx="10515599" cy="46057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3" name="Shape 2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8 Dec 2014</a:t>
            </a:r>
            <a:endParaRPr lang="en-US" dirty="0"/>
          </a:p>
        </p:txBody>
      </p:sp>
      <p:sp>
        <p:nvSpPr>
          <p:cNvPr id="24" name="Shape 24"/>
          <p:cNvSpPr txBox="1">
            <a:spLocks noGrp="1"/>
          </p:cNvSpPr>
          <p:nvPr>
            <p:ph type="ftr" idx="11"/>
          </p:nvPr>
        </p:nvSpPr>
        <p:spPr>
          <a:xfrm>
            <a:off x="7886700" y="6356348"/>
            <a:ext cx="30353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dirty="0" smtClean="0"/>
              <a:t>t-cole3@Illinois.edu</a:t>
            </a:r>
            <a:endParaRPr lang="en-US" dirty="0"/>
          </a:p>
        </p:txBody>
      </p:sp>
      <p:cxnSp>
        <p:nvCxnSpPr>
          <p:cNvPr id="25" name="Shape 25"/>
          <p:cNvCxnSpPr/>
          <p:nvPr/>
        </p:nvCxnSpPr>
        <p:spPr>
          <a:xfrm>
            <a:off x="838200" y="1127991"/>
            <a:ext cx="10515599" cy="0"/>
          </a:xfrm>
          <a:prstGeom prst="straightConnector1">
            <a:avLst/>
          </a:prstGeom>
          <a:noFill/>
          <a:ln w="63500" cap="flat">
            <a:solidFill>
              <a:srgbClr val="003C7D"/>
            </a:solidFill>
            <a:prstDash val="solid"/>
            <a:miter/>
            <a:headEnd type="none" w="med" len="med"/>
            <a:tailEnd type="none" w="med" len="med"/>
          </a:ln>
        </p:spPr>
      </p:cxnSp>
      <p:sp>
        <p:nvSpPr>
          <p:cNvPr id="2" name="TextBox 1"/>
          <p:cNvSpPr txBox="1"/>
          <p:nvPr userDrawn="1"/>
        </p:nvSpPr>
        <p:spPr>
          <a:xfrm>
            <a:off x="4529136" y="6385021"/>
            <a:ext cx="3133725" cy="307777"/>
          </a:xfrm>
          <a:prstGeom prst="rect">
            <a:avLst/>
          </a:prstGeom>
          <a:noFill/>
        </p:spPr>
        <p:txBody>
          <a:bodyPr wrap="square" rtlCol="0">
            <a:spAutoFit/>
          </a:bodyPr>
          <a:lstStyle/>
          <a:p>
            <a:pPr algn="ctr"/>
            <a:r>
              <a:rPr lang="en-US" dirty="0" smtClean="0"/>
              <a:t>CNI</a:t>
            </a:r>
            <a:r>
              <a:rPr lang="en-US" baseline="0" dirty="0" smtClean="0"/>
              <a:t> Fall 2014 – GDML Briefing</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0" name="Shape 3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8 Dec 2014</a:t>
            </a:r>
            <a:endParaRPr/>
          </a:p>
        </p:txBody>
      </p:sp>
      <p:sp>
        <p:nvSpPr>
          <p:cNvPr id="31" name="Shape 31"/>
          <p:cNvSpPr txBox="1">
            <a:spLocks noGrp="1"/>
          </p:cNvSpPr>
          <p:nvPr>
            <p:ph type="ftr" idx="11"/>
          </p:nvPr>
        </p:nvSpPr>
        <p:spPr>
          <a:xfrm>
            <a:off x="7886700" y="6356348"/>
            <a:ext cx="30353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t-cole3@Illinois.edu</a:t>
            </a:r>
            <a:endParaRPr/>
          </a:p>
        </p:txBody>
      </p:sp>
      <p:sp>
        <p:nvSpPr>
          <p:cNvPr id="32" name="Shape 32"/>
          <p:cNvSpPr txBox="1">
            <a:spLocks noGrp="1"/>
          </p:cNvSpPr>
          <p:nvPr>
            <p:ph type="sldNum" idx="12"/>
          </p:nvPr>
        </p:nvSpPr>
        <p:spPr>
          <a:xfrm>
            <a:off x="47244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35" name="Shape 35"/>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36" name="Shape 3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8 Dec 2014</a:t>
            </a:r>
            <a:endParaRPr/>
          </a:p>
        </p:txBody>
      </p:sp>
      <p:sp>
        <p:nvSpPr>
          <p:cNvPr id="37" name="Shape 37"/>
          <p:cNvSpPr txBox="1">
            <a:spLocks noGrp="1"/>
          </p:cNvSpPr>
          <p:nvPr>
            <p:ph type="ftr" idx="11"/>
          </p:nvPr>
        </p:nvSpPr>
        <p:spPr>
          <a:xfrm>
            <a:off x="7886700" y="6356348"/>
            <a:ext cx="30353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t-cole3@Illinois.edu</a:t>
            </a:r>
            <a:endParaRPr/>
          </a:p>
        </p:txBody>
      </p:sp>
      <p:sp>
        <p:nvSpPr>
          <p:cNvPr id="38" name="Shape 38"/>
          <p:cNvSpPr txBox="1">
            <a:spLocks noGrp="1"/>
          </p:cNvSpPr>
          <p:nvPr>
            <p:ph type="title"/>
          </p:nvPr>
        </p:nvSpPr>
        <p:spPr>
          <a:xfrm>
            <a:off x="838200" y="365126"/>
            <a:ext cx="10515599" cy="902566"/>
          </a:xfrm>
          <a:prstGeom prst="rect">
            <a:avLst/>
          </a:prstGeom>
          <a:noFill/>
          <a:ln>
            <a:noFill/>
          </a:ln>
        </p:spPr>
        <p:txBody>
          <a:bodyPr lIns="91425" tIns="91425" rIns="91425" bIns="91425" anchor="t"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39" name="Shape 39"/>
          <p:cNvCxnSpPr/>
          <p:nvPr/>
        </p:nvCxnSpPr>
        <p:spPr>
          <a:xfrm>
            <a:off x="838200" y="1356591"/>
            <a:ext cx="10515599" cy="0"/>
          </a:xfrm>
          <a:prstGeom prst="straightConnector1">
            <a:avLst/>
          </a:prstGeom>
          <a:noFill/>
          <a:ln w="63500" cap="flat">
            <a:solidFill>
              <a:srgbClr val="003C7D"/>
            </a:solidFill>
            <a:prstDash val="solid"/>
            <a:miter/>
            <a:headEnd type="none" w="med" len="med"/>
            <a:tailEnd type="none" w="med" len="med"/>
          </a:ln>
        </p:spPr>
      </p:cxnSp>
      <p:sp>
        <p:nvSpPr>
          <p:cNvPr id="40" name="Shape 40"/>
          <p:cNvSpPr txBox="1">
            <a:spLocks noGrp="1"/>
          </p:cNvSpPr>
          <p:nvPr>
            <p:ph type="sldNum" idx="12"/>
          </p:nvPr>
        </p:nvSpPr>
        <p:spPr>
          <a:xfrm>
            <a:off x="47244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aris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3" name="Shape 43"/>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4" name="Shape 44"/>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5" name="Shape 45"/>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6" name="Shape 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8 Dec 2014</a:t>
            </a:r>
            <a:endParaRPr/>
          </a:p>
        </p:txBody>
      </p:sp>
      <p:sp>
        <p:nvSpPr>
          <p:cNvPr id="47" name="Shape 47"/>
          <p:cNvSpPr txBox="1">
            <a:spLocks noGrp="1"/>
          </p:cNvSpPr>
          <p:nvPr>
            <p:ph type="ftr" idx="11"/>
          </p:nvPr>
        </p:nvSpPr>
        <p:spPr>
          <a:xfrm>
            <a:off x="7886700" y="6356348"/>
            <a:ext cx="30353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t-cole3@Illinois.edu</a:t>
            </a:r>
            <a:endParaRPr/>
          </a:p>
        </p:txBody>
      </p:sp>
      <p:cxnSp>
        <p:nvCxnSpPr>
          <p:cNvPr id="48" name="Shape 48"/>
          <p:cNvCxnSpPr/>
          <p:nvPr/>
        </p:nvCxnSpPr>
        <p:spPr>
          <a:xfrm>
            <a:off x="838200" y="1356591"/>
            <a:ext cx="10515599" cy="0"/>
          </a:xfrm>
          <a:prstGeom prst="straightConnector1">
            <a:avLst/>
          </a:prstGeom>
          <a:noFill/>
          <a:ln w="63500" cap="flat">
            <a:solidFill>
              <a:srgbClr val="003C7D"/>
            </a:solidFill>
            <a:prstDash val="solid"/>
            <a:miter/>
            <a:headEnd type="none" w="med" len="med"/>
            <a:tailEnd type="none" w="med" len="med"/>
          </a:ln>
        </p:spPr>
      </p:cxnSp>
      <p:sp>
        <p:nvSpPr>
          <p:cNvPr id="49" name="Shape 49"/>
          <p:cNvSpPr txBox="1">
            <a:spLocks noGrp="1"/>
          </p:cNvSpPr>
          <p:nvPr>
            <p:ph type="title"/>
          </p:nvPr>
        </p:nvSpPr>
        <p:spPr>
          <a:xfrm>
            <a:off x="838200" y="365126"/>
            <a:ext cx="10515599" cy="902566"/>
          </a:xfrm>
          <a:prstGeom prst="rect">
            <a:avLst/>
          </a:prstGeom>
          <a:noFill/>
          <a:ln>
            <a:noFill/>
          </a:ln>
        </p:spPr>
        <p:txBody>
          <a:bodyPr lIns="91425" tIns="91425" rIns="91425" bIns="91425" anchor="t"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sldNum" idx="12"/>
          </p:nvPr>
        </p:nvSpPr>
        <p:spPr>
          <a:xfrm>
            <a:off x="47244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Shape 51"/>
        <p:cNvGrpSpPr/>
        <p:nvPr/>
      </p:nvGrpSpPr>
      <p:grpSpPr>
        <a:xfrm>
          <a:off x="0" y="0"/>
          <a:ext cx="0" cy="0"/>
          <a:chOff x="0" y="0"/>
          <a:chExt cx="0" cy="0"/>
        </a:xfrm>
      </p:grpSpPr>
      <p:sp>
        <p:nvSpPr>
          <p:cNvPr id="52" name="Shape 5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8 Dec 2014</a:t>
            </a:r>
            <a:endParaRPr/>
          </a:p>
        </p:txBody>
      </p:sp>
      <p:sp>
        <p:nvSpPr>
          <p:cNvPr id="53" name="Shape 53"/>
          <p:cNvSpPr txBox="1">
            <a:spLocks noGrp="1"/>
          </p:cNvSpPr>
          <p:nvPr>
            <p:ph type="ftr" idx="11"/>
          </p:nvPr>
        </p:nvSpPr>
        <p:spPr>
          <a:xfrm>
            <a:off x="7886700" y="6356348"/>
            <a:ext cx="30353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t-cole3@Illinois.edu</a:t>
            </a:r>
            <a:endParaRPr/>
          </a:p>
        </p:txBody>
      </p:sp>
      <p:cxnSp>
        <p:nvCxnSpPr>
          <p:cNvPr id="54" name="Shape 54"/>
          <p:cNvCxnSpPr/>
          <p:nvPr/>
        </p:nvCxnSpPr>
        <p:spPr>
          <a:xfrm>
            <a:off x="838200" y="1356591"/>
            <a:ext cx="10515599" cy="0"/>
          </a:xfrm>
          <a:prstGeom prst="straightConnector1">
            <a:avLst/>
          </a:prstGeom>
          <a:noFill/>
          <a:ln w="63500" cap="flat">
            <a:solidFill>
              <a:srgbClr val="003C7D"/>
            </a:solidFill>
            <a:prstDash val="solid"/>
            <a:miter/>
            <a:headEnd type="none" w="med" len="med"/>
            <a:tailEnd type="none" w="med" len="med"/>
          </a:ln>
        </p:spPr>
      </p:cxnSp>
      <p:sp>
        <p:nvSpPr>
          <p:cNvPr id="55" name="Shape 55"/>
          <p:cNvSpPr txBox="1">
            <a:spLocks noGrp="1"/>
          </p:cNvSpPr>
          <p:nvPr>
            <p:ph type="title"/>
          </p:nvPr>
        </p:nvSpPr>
        <p:spPr>
          <a:xfrm>
            <a:off x="838200" y="365126"/>
            <a:ext cx="10515599" cy="902566"/>
          </a:xfrm>
          <a:prstGeom prst="rect">
            <a:avLst/>
          </a:prstGeom>
          <a:noFill/>
          <a:ln>
            <a:noFill/>
          </a:ln>
        </p:spPr>
        <p:txBody>
          <a:bodyPr lIns="91425" tIns="91425" rIns="91425" bIns="91425" anchor="t"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sldNum" idx="12"/>
          </p:nvPr>
        </p:nvSpPr>
        <p:spPr>
          <a:xfrm>
            <a:off x="47244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5" name="Shape 6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8 Dec 2014</a:t>
            </a:r>
            <a:endParaRPr/>
          </a:p>
        </p:txBody>
      </p:sp>
      <p:sp>
        <p:nvSpPr>
          <p:cNvPr id="66" name="Shape 66"/>
          <p:cNvSpPr txBox="1">
            <a:spLocks noGrp="1"/>
          </p:cNvSpPr>
          <p:nvPr>
            <p:ph type="ftr" idx="11"/>
          </p:nvPr>
        </p:nvSpPr>
        <p:spPr>
          <a:xfrm>
            <a:off x="7886700" y="6356348"/>
            <a:ext cx="30353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t-cole3@Illinois.edu</a:t>
            </a:r>
            <a:endParaRPr/>
          </a:p>
        </p:txBody>
      </p:sp>
      <p:sp>
        <p:nvSpPr>
          <p:cNvPr id="67" name="Shape 67"/>
          <p:cNvSpPr txBox="1">
            <a:spLocks noGrp="1"/>
          </p:cNvSpPr>
          <p:nvPr>
            <p:ph type="sldNum" idx="12"/>
          </p:nvPr>
        </p:nvSpPr>
        <p:spPr>
          <a:xfrm>
            <a:off x="47244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a:spLocks noGrp="1"/>
          </p:cNvSpPr>
          <p:nvPr>
            <p:ph type="pic" idx="2"/>
          </p:nvPr>
        </p:nvSpPr>
        <p:spPr>
          <a:xfrm>
            <a:off x="5183187" y="987425"/>
            <a:ext cx="6172199" cy="4873624"/>
          </a:xfrm>
          <a:prstGeom prst="rect">
            <a:avLst/>
          </a:prstGeom>
          <a:noFill/>
          <a:ln>
            <a:noFill/>
          </a:ln>
        </p:spPr>
      </p:sp>
      <p:sp>
        <p:nvSpPr>
          <p:cNvPr id="71" name="Shape 71"/>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72" name="Shape 7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8 Dec 2014</a:t>
            </a:r>
            <a:endParaRPr/>
          </a:p>
        </p:txBody>
      </p:sp>
      <p:sp>
        <p:nvSpPr>
          <p:cNvPr id="73" name="Shape 73"/>
          <p:cNvSpPr txBox="1">
            <a:spLocks noGrp="1"/>
          </p:cNvSpPr>
          <p:nvPr>
            <p:ph type="ftr" idx="11"/>
          </p:nvPr>
        </p:nvSpPr>
        <p:spPr>
          <a:xfrm>
            <a:off x="7886700" y="6356348"/>
            <a:ext cx="30353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t-cole3@Illinois.edu</a:t>
            </a:r>
            <a:endParaRPr/>
          </a:p>
        </p:txBody>
      </p:sp>
      <p:sp>
        <p:nvSpPr>
          <p:cNvPr id="74" name="Shape 74"/>
          <p:cNvSpPr txBox="1">
            <a:spLocks noGrp="1"/>
          </p:cNvSpPr>
          <p:nvPr>
            <p:ph type="sldNum" idx="12"/>
          </p:nvPr>
        </p:nvSpPr>
        <p:spPr>
          <a:xfrm>
            <a:off x="47244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77" name="Shape 7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8 Dec 2014</a:t>
            </a:r>
            <a:endParaRPr/>
          </a:p>
        </p:txBody>
      </p:sp>
      <p:sp>
        <p:nvSpPr>
          <p:cNvPr id="78" name="Shape 78"/>
          <p:cNvSpPr txBox="1">
            <a:spLocks noGrp="1"/>
          </p:cNvSpPr>
          <p:nvPr>
            <p:ph type="ftr" idx="11"/>
          </p:nvPr>
        </p:nvSpPr>
        <p:spPr>
          <a:xfrm>
            <a:off x="7886700" y="6356348"/>
            <a:ext cx="30353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t-cole3@Illinois.edu</a:t>
            </a:r>
            <a:endParaRPr/>
          </a:p>
        </p:txBody>
      </p:sp>
      <p:cxnSp>
        <p:nvCxnSpPr>
          <p:cNvPr id="79" name="Shape 79"/>
          <p:cNvCxnSpPr/>
          <p:nvPr/>
        </p:nvCxnSpPr>
        <p:spPr>
          <a:xfrm>
            <a:off x="838200" y="1356591"/>
            <a:ext cx="10515599" cy="0"/>
          </a:xfrm>
          <a:prstGeom prst="straightConnector1">
            <a:avLst/>
          </a:prstGeom>
          <a:noFill/>
          <a:ln w="63500" cap="flat">
            <a:solidFill>
              <a:srgbClr val="003C7D"/>
            </a:solidFill>
            <a:prstDash val="solid"/>
            <a:miter/>
            <a:headEnd type="none" w="med" len="med"/>
            <a:tailEnd type="none" w="med" len="med"/>
          </a:ln>
        </p:spPr>
      </p:cxnSp>
      <p:sp>
        <p:nvSpPr>
          <p:cNvPr id="80" name="Shape 80"/>
          <p:cNvSpPr txBox="1">
            <a:spLocks noGrp="1"/>
          </p:cNvSpPr>
          <p:nvPr>
            <p:ph type="title"/>
          </p:nvPr>
        </p:nvSpPr>
        <p:spPr>
          <a:xfrm>
            <a:off x="838200" y="365126"/>
            <a:ext cx="10515599" cy="902566"/>
          </a:xfrm>
          <a:prstGeom prst="rect">
            <a:avLst/>
          </a:prstGeom>
          <a:noFill/>
          <a:ln>
            <a:noFill/>
          </a:ln>
        </p:spPr>
        <p:txBody>
          <a:bodyPr lIns="91425" tIns="91425" rIns="91425" bIns="91425" anchor="t"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sldNum" idx="12"/>
          </p:nvPr>
        </p:nvSpPr>
        <p:spPr>
          <a:xfrm>
            <a:off x="47244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0" name="Shape 1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8 Dec 2014</a:t>
            </a:r>
            <a:endParaRPr/>
          </a:p>
        </p:txBody>
      </p:sp>
      <p:sp>
        <p:nvSpPr>
          <p:cNvPr id="11" name="Shape 11"/>
          <p:cNvSpPr txBox="1">
            <a:spLocks noGrp="1"/>
          </p:cNvSpPr>
          <p:nvPr>
            <p:ph type="ftr" idx="11"/>
          </p:nvPr>
        </p:nvSpPr>
        <p:spPr>
          <a:xfrm>
            <a:off x="7886700" y="6356348"/>
            <a:ext cx="30353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t-cole3@Illinois.edu</a:t>
            </a:r>
            <a:endParaRPr/>
          </a:p>
        </p:txBody>
      </p:sp>
      <p:sp>
        <p:nvSpPr>
          <p:cNvPr id="12" name="Shape 12"/>
          <p:cNvSpPr txBox="1">
            <a:spLocks noGrp="1"/>
          </p:cNvSpPr>
          <p:nvPr>
            <p:ph type="sldNum" idx="12"/>
          </p:nvPr>
        </p:nvSpPr>
        <p:spPr>
          <a:xfrm>
            <a:off x="47244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pic>
        <p:nvPicPr>
          <p:cNvPr id="13" name="Shape 13"/>
          <p:cNvPicPr preferRelativeResize="0"/>
          <p:nvPr/>
        </p:nvPicPr>
        <p:blipFill rotWithShape="1">
          <a:blip r:embed="rId12">
            <a:alphaModFix/>
          </a:blip>
          <a:srcRect/>
          <a:stretch/>
        </p:blipFill>
        <p:spPr>
          <a:xfrm>
            <a:off x="11015661" y="6319835"/>
            <a:ext cx="338137" cy="438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ms.org/notices/200308/comm-jackso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athunion.org/fileadmin/CEIC/Publications/dml_visio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rxiv.org/pdf/1404.1905v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ams.org/notices/201407/rnoti-p776.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838200" y="1773464"/>
            <a:ext cx="10083800" cy="16557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4000" dirty="0" smtClean="0">
                <a:solidFill>
                  <a:srgbClr val="003C7D"/>
                </a:solidFill>
                <a:latin typeface="Calibri"/>
                <a:ea typeface="Calibri"/>
                <a:cs typeface="Calibri"/>
                <a:sym typeface="Calibri"/>
              </a:rPr>
              <a:t>The Evolving Digital Mathematics Library:</a:t>
            </a:r>
            <a:br>
              <a:rPr lang="en-US" sz="4000" dirty="0" smtClean="0">
                <a:solidFill>
                  <a:srgbClr val="003C7D"/>
                </a:solidFill>
                <a:latin typeface="Calibri"/>
                <a:ea typeface="Calibri"/>
                <a:cs typeface="Calibri"/>
                <a:sym typeface="Calibri"/>
              </a:rPr>
            </a:br>
            <a:r>
              <a:rPr lang="en-US" sz="4000" dirty="0" smtClean="0">
                <a:solidFill>
                  <a:srgbClr val="003C7D"/>
                </a:solidFill>
                <a:latin typeface="Calibri"/>
                <a:ea typeface="Calibri"/>
                <a:cs typeface="Calibri"/>
                <a:sym typeface="Calibri"/>
              </a:rPr>
              <a:t>A Mathematics Librarian’s Perspective</a:t>
            </a:r>
            <a:endParaRPr lang="en-US" sz="4000" dirty="0">
              <a:solidFill>
                <a:srgbClr val="003C7D"/>
              </a:solidFill>
              <a:latin typeface="Calibri"/>
              <a:ea typeface="Calibri"/>
              <a:cs typeface="Calibri"/>
              <a:sym typeface="Calibri"/>
            </a:endParaRPr>
          </a:p>
        </p:txBody>
      </p:sp>
      <p:sp>
        <p:nvSpPr>
          <p:cNvPr id="90" name="Shape 90"/>
          <p:cNvSpPr txBox="1">
            <a:spLocks noGrp="1"/>
          </p:cNvSpPr>
          <p:nvPr>
            <p:ph type="subTitle" idx="1"/>
          </p:nvPr>
        </p:nvSpPr>
        <p:spPr>
          <a:xfrm>
            <a:off x="1524000" y="4103649"/>
            <a:ext cx="9144000" cy="2046000"/>
          </a:xfrm>
          <a:prstGeom prst="rect">
            <a:avLst/>
          </a:prstGeom>
          <a:noFill/>
          <a:ln>
            <a:noFill/>
          </a:ln>
        </p:spPr>
        <p:txBody>
          <a:bodyPr lIns="91425" tIns="45700" rIns="91425" bIns="45700" anchor="t" anchorCtr="0">
            <a:noAutofit/>
          </a:bodyPr>
          <a:lstStyle/>
          <a:p>
            <a:pPr marR="0" lvl="0" algn="r" rtl="0">
              <a:lnSpc>
                <a:spcPct val="90000"/>
              </a:lnSpc>
              <a:spcBef>
                <a:spcPts val="0"/>
              </a:spcBef>
              <a:buNone/>
            </a:pPr>
            <a:r>
              <a:rPr lang="en-US" sz="2400" dirty="0">
                <a:solidFill>
                  <a:srgbClr val="003C7D"/>
                </a:solidFill>
                <a:latin typeface="Calibri"/>
                <a:ea typeface="Calibri"/>
                <a:cs typeface="Calibri"/>
                <a:sym typeface="Calibri"/>
              </a:rPr>
              <a:t> </a:t>
            </a:r>
            <a:r>
              <a:rPr lang="en-US" sz="2800" dirty="0" smtClean="0">
                <a:solidFill>
                  <a:srgbClr val="003C7D"/>
                </a:solidFill>
                <a:latin typeface="Calibri"/>
                <a:ea typeface="Calibri"/>
                <a:cs typeface="Calibri"/>
                <a:sym typeface="Calibri"/>
              </a:rPr>
              <a:t>Timothy </a:t>
            </a:r>
            <a:r>
              <a:rPr lang="en-US" sz="2800" dirty="0">
                <a:solidFill>
                  <a:srgbClr val="003C7D"/>
                </a:solidFill>
                <a:latin typeface="Calibri"/>
                <a:ea typeface="Calibri"/>
                <a:cs typeface="Calibri"/>
                <a:sym typeface="Calibri"/>
              </a:rPr>
              <a:t>W. Cole</a:t>
            </a:r>
          </a:p>
          <a:p>
            <a:pPr marL="0" marR="0" lvl="0" indent="0" algn="r" rtl="0">
              <a:lnSpc>
                <a:spcPct val="90000"/>
              </a:lnSpc>
              <a:spcBef>
                <a:spcPts val="0"/>
              </a:spcBef>
              <a:buClr>
                <a:schemeClr val="dk1"/>
              </a:buClr>
              <a:buFont typeface="Arial"/>
              <a:buNone/>
            </a:pPr>
            <a:endParaRPr sz="2800" dirty="0">
              <a:solidFill>
                <a:srgbClr val="003C7D"/>
              </a:solidFill>
              <a:latin typeface="Calibri"/>
              <a:ea typeface="Calibri"/>
              <a:cs typeface="Calibri"/>
              <a:sym typeface="Calibri"/>
            </a:endParaRPr>
          </a:p>
          <a:p>
            <a:pPr marL="0" marR="0" lvl="0" indent="0" algn="r" rtl="0">
              <a:lnSpc>
                <a:spcPct val="90000"/>
              </a:lnSpc>
              <a:spcBef>
                <a:spcPts val="0"/>
              </a:spcBef>
              <a:buClr>
                <a:schemeClr val="dk1"/>
              </a:buClr>
              <a:buFont typeface="Arial"/>
              <a:buNone/>
            </a:pPr>
            <a:endParaRPr sz="2400" b="1" dirty="0">
              <a:solidFill>
                <a:srgbClr val="003C7D"/>
              </a:solidFill>
              <a:latin typeface="Calibri"/>
              <a:ea typeface="Calibri"/>
              <a:cs typeface="Calibri"/>
              <a:sym typeface="Calibri"/>
            </a:endParaRPr>
          </a:p>
          <a:p>
            <a:pPr marL="0" marR="0" lvl="0" indent="0" rtl="0">
              <a:lnSpc>
                <a:spcPct val="90000"/>
              </a:lnSpc>
              <a:spcBef>
                <a:spcPts val="0"/>
              </a:spcBef>
              <a:buClr>
                <a:schemeClr val="dk1"/>
              </a:buClr>
              <a:buSzPct val="25000"/>
              <a:buFont typeface="Arial"/>
              <a:buNone/>
            </a:pPr>
            <a:r>
              <a:rPr lang="en-US" sz="2400" b="1" dirty="0">
                <a:solidFill>
                  <a:srgbClr val="003C7D"/>
                </a:solidFill>
                <a:latin typeface="Calibri"/>
                <a:ea typeface="Calibri"/>
                <a:cs typeface="Calibri"/>
                <a:sym typeface="Calibri"/>
              </a:rPr>
              <a:t>University of Illinois at Urbana-Champaign</a:t>
            </a:r>
          </a:p>
        </p:txBody>
      </p:sp>
      <p:sp>
        <p:nvSpPr>
          <p:cNvPr id="91" name="Shape 91"/>
          <p:cNvSpPr txBox="1">
            <a:spLocks noGrp="1"/>
          </p:cNvSpPr>
          <p:nvPr>
            <p:ph type="dt" idx="10"/>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smtClean="0">
                <a:solidFill>
                  <a:srgbClr val="888888"/>
                </a:solidFill>
                <a:latin typeface="Calibri"/>
                <a:ea typeface="Calibri"/>
                <a:cs typeface="Calibri"/>
                <a:sym typeface="Calibri"/>
              </a:rPr>
              <a:t>8 Dec 2014</a:t>
            </a:r>
            <a:endParaRPr lang="en-US" sz="1200" b="0" i="0" u="none" strike="noStrike" cap="none" baseline="0" dirty="0">
              <a:solidFill>
                <a:srgbClr val="888888"/>
              </a:solidFill>
              <a:latin typeface="Calibri"/>
              <a:ea typeface="Calibri"/>
              <a:cs typeface="Calibri"/>
              <a:sym typeface="Calibri"/>
            </a:endParaRPr>
          </a:p>
        </p:txBody>
      </p:sp>
      <p:sp>
        <p:nvSpPr>
          <p:cNvPr id="92" name="Shape 92"/>
          <p:cNvSpPr txBox="1">
            <a:spLocks noGrp="1"/>
          </p:cNvSpPr>
          <p:nvPr>
            <p:ph type="ftr" idx="11"/>
          </p:nvPr>
        </p:nvSpPr>
        <p:spPr>
          <a:xfrm>
            <a:off x="7886700" y="6356348"/>
            <a:ext cx="30353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smtClean="0">
                <a:solidFill>
                  <a:srgbClr val="888888"/>
                </a:solidFill>
                <a:latin typeface="Calibri"/>
                <a:ea typeface="Calibri"/>
                <a:cs typeface="Calibri"/>
                <a:sym typeface="Calibri"/>
              </a:rPr>
              <a:t>t-cole3@Illinois.edu</a:t>
            </a:r>
            <a:endParaRPr lang="en-US" sz="1200" b="0" i="0" u="none" strike="noStrike" cap="none" baseline="0">
              <a:solidFill>
                <a:srgbClr val="888888"/>
              </a:solidFill>
              <a:latin typeface="Calibri"/>
              <a:ea typeface="Calibri"/>
              <a:cs typeface="Calibri"/>
              <a:sym typeface="Calibri"/>
            </a:endParaRPr>
          </a:p>
        </p:txBody>
      </p:sp>
      <p:sp>
        <p:nvSpPr>
          <p:cNvPr id="93" name="Shape 93"/>
          <p:cNvSpPr txBox="1"/>
          <p:nvPr/>
        </p:nvSpPr>
        <p:spPr>
          <a:xfrm>
            <a:off x="2247900" y="510722"/>
            <a:ext cx="8401050" cy="9254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800" i="1" dirty="0" smtClean="0">
                <a:solidFill>
                  <a:schemeClr val="dk2"/>
                </a:solidFill>
                <a:latin typeface="Calibri"/>
                <a:ea typeface="Calibri"/>
                <a:cs typeface="Calibri"/>
                <a:sym typeface="Calibri"/>
              </a:rPr>
              <a:t>“Developing a 21</a:t>
            </a:r>
            <a:r>
              <a:rPr lang="en-US" sz="1800" i="1" baseline="30000" dirty="0" smtClean="0">
                <a:solidFill>
                  <a:schemeClr val="dk2"/>
                </a:solidFill>
                <a:latin typeface="Calibri"/>
                <a:ea typeface="Calibri"/>
                <a:cs typeface="Calibri"/>
                <a:sym typeface="Calibri"/>
              </a:rPr>
              <a:t>st</a:t>
            </a:r>
            <a:r>
              <a:rPr lang="en-US" sz="1800" i="1" dirty="0" smtClean="0">
                <a:solidFill>
                  <a:schemeClr val="dk2"/>
                </a:solidFill>
                <a:latin typeface="Calibri"/>
                <a:ea typeface="Calibri"/>
                <a:cs typeface="Calibri"/>
                <a:sym typeface="Calibri"/>
              </a:rPr>
              <a:t> Century Global Digital Mathematics Library for Research”</a:t>
            </a:r>
            <a:endParaRPr lang="en-US" sz="1800" i="1" dirty="0">
              <a:solidFill>
                <a:schemeClr val="dk2"/>
              </a:solidFill>
              <a:latin typeface="Calibri"/>
              <a:ea typeface="Calibri"/>
              <a:cs typeface="Calibri"/>
              <a:sym typeface="Calibri"/>
            </a:endParaRPr>
          </a:p>
          <a:p>
            <a:pPr marL="0" marR="0" lvl="0" indent="0" algn="r" rtl="0">
              <a:spcBef>
                <a:spcPts val="0"/>
              </a:spcBef>
              <a:buSzPct val="25000"/>
              <a:buNone/>
            </a:pPr>
            <a:r>
              <a:rPr lang="en-US" sz="1800" i="1" dirty="0">
                <a:solidFill>
                  <a:schemeClr val="dk2"/>
                </a:solidFill>
                <a:latin typeface="Calibri"/>
                <a:ea typeface="Calibri"/>
                <a:cs typeface="Calibri"/>
                <a:sym typeface="Calibri"/>
              </a:rPr>
              <a:t>CNI Fall 2014 Membership Meeting</a:t>
            </a:r>
          </a:p>
          <a:p>
            <a:pPr marL="0" marR="0" lvl="0" indent="0" algn="r" rtl="0">
              <a:spcBef>
                <a:spcPts val="0"/>
              </a:spcBef>
              <a:buSzPct val="25000"/>
              <a:buNone/>
            </a:pPr>
            <a:r>
              <a:rPr lang="en-US" sz="1800" i="1" dirty="0">
                <a:solidFill>
                  <a:schemeClr val="dk2"/>
                </a:solidFill>
                <a:latin typeface="Calibri"/>
                <a:ea typeface="Calibri"/>
                <a:cs typeface="Calibri"/>
                <a:sym typeface="Calibri"/>
              </a:rPr>
              <a:t>Washington, D.C.</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11" name="Shape 98"/>
          <p:cNvSpPr txBox="1">
            <a:spLocks noGrp="1"/>
          </p:cNvSpPr>
          <p:nvPr>
            <p:ph type="title"/>
          </p:nvPr>
        </p:nvSpPr>
        <p:spPr>
          <a:xfrm>
            <a:off x="838200" y="365126"/>
            <a:ext cx="10515599" cy="902566"/>
          </a:xfrm>
          <a:prstGeom prst="rect">
            <a:avLst/>
          </a:prstGeom>
          <a:noFill/>
          <a:ln>
            <a:noFill/>
          </a:ln>
        </p:spPr>
        <p:txBody>
          <a:bodyPr lIns="91425" tIns="45700" rIns="91425" bIns="45700" anchor="t" anchorCtr="0">
            <a:noAutofit/>
          </a:bodyPr>
          <a:lstStyle/>
          <a:p>
            <a:pPr lvl="0">
              <a:lnSpc>
                <a:spcPct val="90000"/>
              </a:lnSpc>
              <a:buClr>
                <a:srgbClr val="F47F24"/>
              </a:buClr>
              <a:buSzPct val="25000"/>
            </a:pPr>
            <a:r>
              <a:rPr lang="en-US" sz="3600" dirty="0" smtClean="0">
                <a:solidFill>
                  <a:srgbClr val="F47F24"/>
                </a:solidFill>
                <a:latin typeface="Calibri"/>
                <a:ea typeface="Calibri"/>
                <a:cs typeface="Calibri"/>
                <a:sym typeface="Calibri"/>
              </a:rPr>
              <a:t>Need for disambiguation &amp; reconciliation</a:t>
            </a:r>
            <a:endParaRPr lang="en-US" sz="3600" dirty="0">
              <a:solidFill>
                <a:srgbClr val="F47F24"/>
              </a:solidFill>
              <a:latin typeface="Calibri"/>
              <a:ea typeface="Calibri"/>
              <a:cs typeface="Calibri"/>
              <a:sym typeface="Calibri"/>
            </a:endParaRPr>
          </a:p>
        </p:txBody>
      </p:sp>
      <p:pic>
        <p:nvPicPr>
          <p:cNvPr id="3" name="Picture 2"/>
          <p:cNvPicPr>
            <a:picLocks noChangeAspect="1"/>
          </p:cNvPicPr>
          <p:nvPr/>
        </p:nvPicPr>
        <p:blipFill rotWithShape="1">
          <a:blip r:embed="rId3"/>
          <a:srcRect l="3172" t="10692" r="2870" b="7637"/>
          <a:stretch/>
        </p:blipFill>
        <p:spPr>
          <a:xfrm>
            <a:off x="2009774" y="1162049"/>
            <a:ext cx="8172450" cy="5268735"/>
          </a:xfrm>
          <a:prstGeom prst="rect">
            <a:avLst/>
          </a:prstGeom>
        </p:spPr>
      </p:pic>
    </p:spTree>
    <p:extLst>
      <p:ext uri="{BB962C8B-B14F-4D97-AF65-F5344CB8AC3E}">
        <p14:creationId xmlns:p14="http://schemas.microsoft.com/office/powerpoint/2010/main" val="1882268467"/>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11" name="Shape 98"/>
          <p:cNvSpPr txBox="1">
            <a:spLocks noGrp="1"/>
          </p:cNvSpPr>
          <p:nvPr>
            <p:ph type="title"/>
          </p:nvPr>
        </p:nvSpPr>
        <p:spPr>
          <a:xfrm>
            <a:off x="838200" y="365126"/>
            <a:ext cx="10515599" cy="902566"/>
          </a:xfrm>
          <a:prstGeom prst="rect">
            <a:avLst/>
          </a:prstGeom>
          <a:noFill/>
          <a:ln>
            <a:noFill/>
          </a:ln>
        </p:spPr>
        <p:txBody>
          <a:bodyPr lIns="91425" tIns="45700" rIns="91425" bIns="45700" anchor="t" anchorCtr="0">
            <a:noAutofit/>
          </a:bodyPr>
          <a:lstStyle/>
          <a:p>
            <a:pPr lvl="0">
              <a:lnSpc>
                <a:spcPct val="90000"/>
              </a:lnSpc>
              <a:buClr>
                <a:srgbClr val="F47F24"/>
              </a:buClr>
              <a:buSzPct val="25000"/>
            </a:pPr>
            <a:r>
              <a:rPr lang="en-US" sz="3600" dirty="0" smtClean="0">
                <a:solidFill>
                  <a:srgbClr val="F47F24"/>
                </a:solidFill>
                <a:latin typeface="Calibri"/>
                <a:ea typeface="Calibri"/>
                <a:cs typeface="Calibri"/>
                <a:sym typeface="Calibri"/>
              </a:rPr>
              <a:t>Potential sources for mathematical ontologies</a:t>
            </a:r>
            <a:endParaRPr lang="en-US" sz="3600" dirty="0">
              <a:solidFill>
                <a:srgbClr val="F47F24"/>
              </a:solidFill>
              <a:latin typeface="Calibri"/>
              <a:ea typeface="Calibri"/>
              <a:cs typeface="Calibri"/>
              <a:sym typeface="Calibri"/>
            </a:endParaRPr>
          </a:p>
        </p:txBody>
      </p:sp>
      <p:pic>
        <p:nvPicPr>
          <p:cNvPr id="2" name="Picture 1"/>
          <p:cNvPicPr>
            <a:picLocks noChangeAspect="1"/>
          </p:cNvPicPr>
          <p:nvPr/>
        </p:nvPicPr>
        <p:blipFill rotWithShape="1">
          <a:blip r:embed="rId3"/>
          <a:srcRect l="2457" t="11507" r="2194" b="6619"/>
          <a:stretch/>
        </p:blipFill>
        <p:spPr>
          <a:xfrm>
            <a:off x="1114424" y="1086008"/>
            <a:ext cx="9963150" cy="5501630"/>
          </a:xfrm>
          <a:prstGeom prst="rect">
            <a:avLst/>
          </a:prstGeom>
        </p:spPr>
      </p:pic>
    </p:spTree>
    <p:extLst>
      <p:ext uri="{BB962C8B-B14F-4D97-AF65-F5344CB8AC3E}">
        <p14:creationId xmlns:p14="http://schemas.microsoft.com/office/powerpoint/2010/main" val="4189141028"/>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11" name="Shape 98"/>
          <p:cNvSpPr txBox="1">
            <a:spLocks noGrp="1"/>
          </p:cNvSpPr>
          <p:nvPr>
            <p:ph type="title"/>
          </p:nvPr>
        </p:nvSpPr>
        <p:spPr>
          <a:xfrm>
            <a:off x="838200" y="365126"/>
            <a:ext cx="10515599" cy="902566"/>
          </a:xfrm>
          <a:prstGeom prst="rect">
            <a:avLst/>
          </a:prstGeom>
          <a:noFill/>
          <a:ln>
            <a:noFill/>
          </a:ln>
        </p:spPr>
        <p:txBody>
          <a:bodyPr lIns="91425" tIns="45700" rIns="91425" bIns="45700" anchor="t" anchorCtr="0">
            <a:noAutofit/>
          </a:bodyPr>
          <a:lstStyle/>
          <a:p>
            <a:pPr lvl="0">
              <a:lnSpc>
                <a:spcPct val="90000"/>
              </a:lnSpc>
              <a:buClr>
                <a:srgbClr val="F47F24"/>
              </a:buClr>
              <a:buSzPct val="25000"/>
            </a:pPr>
            <a:r>
              <a:rPr lang="en-US" sz="3600" dirty="0" smtClean="0">
                <a:solidFill>
                  <a:srgbClr val="F47F24"/>
                </a:solidFill>
                <a:latin typeface="Calibri"/>
                <a:ea typeface="Calibri"/>
                <a:cs typeface="Calibri"/>
                <a:sym typeface="Calibri"/>
              </a:rPr>
              <a:t>Potential sources for mathematical ontologies</a:t>
            </a:r>
            <a:endParaRPr lang="en-US" sz="3600" dirty="0">
              <a:solidFill>
                <a:srgbClr val="F47F24"/>
              </a:solidFill>
              <a:latin typeface="Calibri"/>
              <a:ea typeface="Calibri"/>
              <a:cs typeface="Calibri"/>
              <a:sym typeface="Calibri"/>
            </a:endParaRPr>
          </a:p>
        </p:txBody>
      </p:sp>
      <p:pic>
        <p:nvPicPr>
          <p:cNvPr id="2" name="Picture 1"/>
          <p:cNvPicPr>
            <a:picLocks noChangeAspect="1"/>
          </p:cNvPicPr>
          <p:nvPr/>
        </p:nvPicPr>
        <p:blipFill rotWithShape="1">
          <a:blip r:embed="rId3"/>
          <a:srcRect l="906" t="11303" r="1359" b="12525"/>
          <a:stretch/>
        </p:blipFill>
        <p:spPr>
          <a:xfrm>
            <a:off x="1300976" y="1020042"/>
            <a:ext cx="9590045" cy="5543551"/>
          </a:xfrm>
          <a:prstGeom prst="rect">
            <a:avLst/>
          </a:prstGeom>
        </p:spPr>
      </p:pic>
    </p:spTree>
    <p:extLst>
      <p:ext uri="{BB962C8B-B14F-4D97-AF65-F5344CB8AC3E}">
        <p14:creationId xmlns:p14="http://schemas.microsoft.com/office/powerpoint/2010/main" val="765631288"/>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11" name="Shape 98"/>
          <p:cNvSpPr txBox="1">
            <a:spLocks noGrp="1"/>
          </p:cNvSpPr>
          <p:nvPr>
            <p:ph type="title"/>
          </p:nvPr>
        </p:nvSpPr>
        <p:spPr>
          <a:xfrm>
            <a:off x="838200" y="365126"/>
            <a:ext cx="10515599" cy="902566"/>
          </a:xfrm>
          <a:prstGeom prst="rect">
            <a:avLst/>
          </a:prstGeom>
          <a:noFill/>
          <a:ln>
            <a:noFill/>
          </a:ln>
        </p:spPr>
        <p:txBody>
          <a:bodyPr lIns="91425" tIns="45700" rIns="91425" bIns="45700" anchor="t" anchorCtr="0">
            <a:noAutofit/>
          </a:bodyPr>
          <a:lstStyle/>
          <a:p>
            <a:pPr lvl="0">
              <a:lnSpc>
                <a:spcPct val="90000"/>
              </a:lnSpc>
              <a:buClr>
                <a:srgbClr val="F47F24"/>
              </a:buClr>
              <a:buSzPct val="25000"/>
            </a:pPr>
            <a:r>
              <a:rPr lang="en-US" sz="3600" dirty="0" smtClean="0">
                <a:solidFill>
                  <a:srgbClr val="F47F24"/>
                </a:solidFill>
                <a:latin typeface="Calibri"/>
                <a:ea typeface="Calibri"/>
                <a:cs typeface="Calibri"/>
                <a:sym typeface="Calibri"/>
              </a:rPr>
              <a:t>Mathematics literature as data</a:t>
            </a:r>
            <a:endParaRPr lang="en-US" sz="3600" dirty="0">
              <a:solidFill>
                <a:srgbClr val="F47F24"/>
              </a:solidFill>
              <a:latin typeface="Calibri"/>
              <a:ea typeface="Calibri"/>
              <a:cs typeface="Calibri"/>
              <a:sym typeface="Calibri"/>
            </a:endParaRPr>
          </a:p>
        </p:txBody>
      </p:sp>
      <p:pic>
        <p:nvPicPr>
          <p:cNvPr id="2" name="Picture 1"/>
          <p:cNvPicPr>
            <a:picLocks noChangeAspect="1"/>
          </p:cNvPicPr>
          <p:nvPr/>
        </p:nvPicPr>
        <p:blipFill rotWithShape="1">
          <a:blip r:embed="rId3"/>
          <a:srcRect l="15717" t="10489" r="18127" b="6212"/>
          <a:stretch/>
        </p:blipFill>
        <p:spPr>
          <a:xfrm>
            <a:off x="628649" y="1123949"/>
            <a:ext cx="6667501" cy="4514915"/>
          </a:xfrm>
          <a:prstGeom prst="rect">
            <a:avLst/>
          </a:prstGeom>
        </p:spPr>
      </p:pic>
      <p:pic>
        <p:nvPicPr>
          <p:cNvPr id="3" name="Picture 2"/>
          <p:cNvPicPr>
            <a:picLocks noChangeAspect="1"/>
          </p:cNvPicPr>
          <p:nvPr/>
        </p:nvPicPr>
        <p:blipFill rotWithShape="1">
          <a:blip r:embed="rId4"/>
          <a:srcRect l="18455" t="11507" r="18565" b="6619"/>
          <a:stretch/>
        </p:blipFill>
        <p:spPr>
          <a:xfrm>
            <a:off x="5219700" y="2109152"/>
            <a:ext cx="6134099" cy="4288535"/>
          </a:xfrm>
          <a:prstGeom prst="rect">
            <a:avLst/>
          </a:prstGeom>
        </p:spPr>
      </p:pic>
    </p:spTree>
    <p:extLst>
      <p:ext uri="{BB962C8B-B14F-4D97-AF65-F5344CB8AC3E}">
        <p14:creationId xmlns:p14="http://schemas.microsoft.com/office/powerpoint/2010/main" val="2267288229"/>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11" name="Shape 98"/>
          <p:cNvSpPr txBox="1">
            <a:spLocks noGrp="1"/>
          </p:cNvSpPr>
          <p:nvPr>
            <p:ph type="title"/>
          </p:nvPr>
        </p:nvSpPr>
        <p:spPr>
          <a:xfrm>
            <a:off x="838200" y="365126"/>
            <a:ext cx="10515599" cy="902566"/>
          </a:xfrm>
          <a:prstGeom prst="rect">
            <a:avLst/>
          </a:prstGeom>
          <a:noFill/>
          <a:ln>
            <a:noFill/>
          </a:ln>
        </p:spPr>
        <p:txBody>
          <a:bodyPr lIns="91425" tIns="45700" rIns="91425" bIns="45700" anchor="t" anchorCtr="0">
            <a:noAutofit/>
          </a:bodyPr>
          <a:lstStyle/>
          <a:p>
            <a:pPr lvl="0">
              <a:lnSpc>
                <a:spcPct val="90000"/>
              </a:lnSpc>
              <a:buClr>
                <a:srgbClr val="F47F24"/>
              </a:buClr>
              <a:buSzPct val="25000"/>
            </a:pPr>
            <a:r>
              <a:rPr lang="en-US" sz="3600" dirty="0" smtClean="0">
                <a:solidFill>
                  <a:srgbClr val="F47F24"/>
                </a:solidFill>
                <a:latin typeface="Calibri"/>
                <a:ea typeface="Calibri"/>
                <a:cs typeface="Calibri"/>
                <a:sym typeface="Calibri"/>
              </a:rPr>
              <a:t>Robust annotation</a:t>
            </a:r>
            <a:endParaRPr lang="en-US" sz="3600" dirty="0">
              <a:solidFill>
                <a:srgbClr val="F47F24"/>
              </a:solidFill>
              <a:latin typeface="Calibri"/>
              <a:ea typeface="Calibri"/>
              <a:cs typeface="Calibri"/>
              <a:sym typeface="Calibri"/>
            </a:endParaRPr>
          </a:p>
        </p:txBody>
      </p:sp>
      <p:pic>
        <p:nvPicPr>
          <p:cNvPr id="2" name="Picture 1"/>
          <p:cNvPicPr>
            <a:picLocks noChangeAspect="1"/>
          </p:cNvPicPr>
          <p:nvPr/>
        </p:nvPicPr>
        <p:blipFill rotWithShape="1">
          <a:blip r:embed="rId3"/>
          <a:srcRect l="21303" t="10692" r="493" b="6211"/>
          <a:stretch/>
        </p:blipFill>
        <p:spPr>
          <a:xfrm>
            <a:off x="1395411" y="1104899"/>
            <a:ext cx="9401176" cy="5372101"/>
          </a:xfrm>
          <a:prstGeom prst="rect">
            <a:avLst/>
          </a:prstGeom>
        </p:spPr>
      </p:pic>
    </p:spTree>
    <p:extLst>
      <p:ext uri="{BB962C8B-B14F-4D97-AF65-F5344CB8AC3E}">
        <p14:creationId xmlns:p14="http://schemas.microsoft.com/office/powerpoint/2010/main" val="1103530807"/>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838200" y="365126"/>
            <a:ext cx="10515599" cy="90256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F47F24"/>
              </a:buClr>
              <a:buSzPct val="25000"/>
              <a:buFont typeface="Calibri"/>
              <a:buNone/>
            </a:pPr>
            <a:r>
              <a:rPr lang="en-US" sz="3600" dirty="0" smtClean="0">
                <a:solidFill>
                  <a:srgbClr val="F47F24"/>
                </a:solidFill>
                <a:latin typeface="Calibri"/>
                <a:ea typeface="Calibri"/>
                <a:cs typeface="Calibri"/>
                <a:sym typeface="Calibri"/>
              </a:rPr>
              <a:t>Towards more semantic math</a:t>
            </a:r>
            <a:endParaRPr lang="en-US" sz="3600" dirty="0">
              <a:solidFill>
                <a:srgbClr val="F47F24"/>
              </a:solidFill>
              <a:latin typeface="Calibri"/>
              <a:ea typeface="Calibri"/>
              <a:cs typeface="Calibri"/>
              <a:sym typeface="Calibri"/>
            </a:endParaRPr>
          </a:p>
        </p:txBody>
      </p:sp>
      <p:sp>
        <p:nvSpPr>
          <p:cNvPr id="99" name="Shape 99"/>
          <p:cNvSpPr txBox="1">
            <a:spLocks noGrp="1"/>
          </p:cNvSpPr>
          <p:nvPr>
            <p:ph type="body" idx="1"/>
          </p:nvPr>
        </p:nvSpPr>
        <p:spPr>
          <a:xfrm>
            <a:off x="838200" y="1647425"/>
            <a:ext cx="10515599" cy="4683600"/>
          </a:xfrm>
          <a:prstGeom prst="rect">
            <a:avLst/>
          </a:prstGeom>
          <a:noFill/>
          <a:ln>
            <a:noFill/>
          </a:ln>
        </p:spPr>
        <p:txBody>
          <a:bodyPr lIns="91425" tIns="45700" rIns="91425" bIns="45700" anchor="t" anchorCtr="0">
            <a:noAutofit/>
          </a:bodyPr>
          <a:lstStyle/>
          <a:p>
            <a:pPr marL="0" indent="0">
              <a:spcAft>
                <a:spcPts val="1800"/>
              </a:spcAft>
              <a:buNone/>
            </a:pPr>
            <a:r>
              <a:rPr lang="en-US" sz="2800" dirty="0" smtClean="0">
                <a:solidFill>
                  <a:srgbClr val="003C7D"/>
                </a:solidFill>
                <a:latin typeface="Calibri"/>
                <a:ea typeface="Calibri"/>
                <a:cs typeface="Calibri"/>
                <a:sym typeface="Calibri"/>
              </a:rPr>
              <a:t>GDML as a distributed knowledge management system</a:t>
            </a:r>
          </a:p>
          <a:p>
            <a:pPr marL="457200" indent="-457200">
              <a:spcAft>
                <a:spcPts val="1200"/>
              </a:spcAft>
            </a:pPr>
            <a:r>
              <a:rPr lang="en-US" sz="2800" dirty="0" smtClean="0">
                <a:solidFill>
                  <a:srgbClr val="003C7D"/>
                </a:solidFill>
                <a:latin typeface="Calibri"/>
                <a:ea typeface="Calibri"/>
                <a:cs typeface="Calibri"/>
                <a:sym typeface="Calibri"/>
              </a:rPr>
              <a:t>The </a:t>
            </a:r>
            <a:r>
              <a:rPr lang="en-US" sz="2800" dirty="0">
                <a:solidFill>
                  <a:srgbClr val="003C7D"/>
                </a:solidFill>
                <a:latin typeface="Calibri"/>
                <a:ea typeface="Calibri"/>
                <a:cs typeface="Calibri"/>
                <a:sym typeface="Calibri"/>
              </a:rPr>
              <a:t>existence of a </a:t>
            </a:r>
            <a:r>
              <a:rPr lang="en-US" sz="2800" dirty="0" smtClean="0">
                <a:solidFill>
                  <a:srgbClr val="003C7D"/>
                </a:solidFill>
                <a:latin typeface="Calibri"/>
                <a:ea typeface="Calibri"/>
                <a:cs typeface="Calibri"/>
                <a:sym typeface="Calibri"/>
              </a:rPr>
              <a:t>well-designed </a:t>
            </a:r>
            <a:r>
              <a:rPr lang="en-US" sz="2800" dirty="0">
                <a:solidFill>
                  <a:srgbClr val="003C7D"/>
                </a:solidFill>
                <a:latin typeface="Calibri"/>
                <a:ea typeface="Calibri"/>
                <a:cs typeface="Calibri"/>
                <a:sym typeface="Calibri"/>
              </a:rPr>
              <a:t>and standardized language to </a:t>
            </a:r>
            <a:r>
              <a:rPr lang="en-US" sz="2800" dirty="0" smtClean="0">
                <a:solidFill>
                  <a:srgbClr val="003C7D"/>
                </a:solidFill>
                <a:latin typeface="Calibri"/>
                <a:ea typeface="Calibri"/>
                <a:cs typeface="Calibri"/>
                <a:sym typeface="Calibri"/>
              </a:rPr>
              <a:t>represent mathematical </a:t>
            </a:r>
            <a:r>
              <a:rPr lang="en-US" sz="2800" dirty="0">
                <a:solidFill>
                  <a:srgbClr val="003C7D"/>
                </a:solidFill>
                <a:latin typeface="Calibri"/>
                <a:ea typeface="Calibri"/>
                <a:cs typeface="Calibri"/>
                <a:sym typeface="Calibri"/>
              </a:rPr>
              <a:t>results </a:t>
            </a:r>
            <a:r>
              <a:rPr lang="en-US" sz="2800" dirty="0" smtClean="0">
                <a:solidFill>
                  <a:srgbClr val="003C7D"/>
                </a:solidFill>
                <a:latin typeface="Calibri"/>
                <a:ea typeface="Calibri"/>
                <a:cs typeface="Calibri"/>
                <a:sym typeface="Calibri"/>
              </a:rPr>
              <a:t>(e.g., axioms, definitions, theorems</a:t>
            </a:r>
            <a:r>
              <a:rPr lang="en-US" sz="2800" dirty="0">
                <a:solidFill>
                  <a:srgbClr val="003C7D"/>
                </a:solidFill>
                <a:latin typeface="Calibri"/>
                <a:ea typeface="Calibri"/>
                <a:cs typeface="Calibri"/>
                <a:sym typeface="Calibri"/>
              </a:rPr>
              <a:t>, proofs, </a:t>
            </a:r>
            <a:r>
              <a:rPr lang="en-US" sz="2800" dirty="0" smtClean="0">
                <a:solidFill>
                  <a:srgbClr val="003C7D"/>
                </a:solidFill>
                <a:latin typeface="Calibri"/>
                <a:ea typeface="Calibri"/>
                <a:cs typeface="Calibri"/>
                <a:sym typeface="Calibri"/>
              </a:rPr>
              <a:t>algorithms</a:t>
            </a:r>
            <a:r>
              <a:rPr lang="en-US" sz="2800" dirty="0">
                <a:solidFill>
                  <a:srgbClr val="003C7D"/>
                </a:solidFill>
                <a:latin typeface="Calibri"/>
                <a:ea typeface="Calibri"/>
                <a:cs typeface="Calibri"/>
                <a:sym typeface="Calibri"/>
              </a:rPr>
              <a:t>) would </a:t>
            </a:r>
            <a:r>
              <a:rPr lang="en-US" sz="2800" dirty="0" smtClean="0">
                <a:solidFill>
                  <a:srgbClr val="003C7D"/>
                </a:solidFill>
                <a:latin typeface="Calibri"/>
                <a:ea typeface="Calibri"/>
                <a:cs typeface="Calibri"/>
                <a:sym typeface="Calibri"/>
              </a:rPr>
              <a:t>allow mathematical knowledge management in fundamentally new ways. A few potential benefits:</a:t>
            </a:r>
          </a:p>
          <a:p>
            <a:pPr marL="914400" lvl="1" indent="-457200">
              <a:spcAft>
                <a:spcPts val="600"/>
              </a:spcAft>
            </a:pPr>
            <a:r>
              <a:rPr lang="en-US" sz="2800" dirty="0" smtClean="0">
                <a:solidFill>
                  <a:srgbClr val="003C7D"/>
                </a:solidFill>
                <a:latin typeface="Calibri"/>
                <a:ea typeface="Calibri"/>
                <a:cs typeface="Calibri"/>
                <a:sym typeface="Calibri"/>
              </a:rPr>
              <a:t>More powerful </a:t>
            </a:r>
            <a:r>
              <a:rPr lang="en-US" sz="2800" dirty="0">
                <a:solidFill>
                  <a:srgbClr val="003C7D"/>
                </a:solidFill>
                <a:latin typeface="Calibri"/>
                <a:ea typeface="Calibri"/>
                <a:cs typeface="Calibri"/>
                <a:sym typeface="Calibri"/>
              </a:rPr>
              <a:t>mathematical </a:t>
            </a:r>
            <a:r>
              <a:rPr lang="en-US" sz="2800" dirty="0" smtClean="0">
                <a:solidFill>
                  <a:srgbClr val="003C7D"/>
                </a:solidFill>
                <a:latin typeface="Calibri"/>
                <a:ea typeface="Calibri"/>
                <a:cs typeface="Calibri"/>
                <a:sym typeface="Calibri"/>
              </a:rPr>
              <a:t>search</a:t>
            </a:r>
          </a:p>
          <a:p>
            <a:pPr marL="914400" lvl="1" indent="-457200">
              <a:spcAft>
                <a:spcPts val="600"/>
              </a:spcAft>
            </a:pPr>
            <a:r>
              <a:rPr lang="en-US" sz="2800" dirty="0" smtClean="0">
                <a:solidFill>
                  <a:srgbClr val="003C7D"/>
                </a:solidFill>
                <a:latin typeface="Calibri"/>
                <a:ea typeface="Calibri"/>
                <a:cs typeface="Calibri"/>
                <a:sym typeface="Calibri"/>
              </a:rPr>
              <a:t>More interactive and responsive display of mathematics</a:t>
            </a:r>
          </a:p>
          <a:p>
            <a:pPr marL="914400" lvl="1" indent="-457200">
              <a:spcAft>
                <a:spcPts val="600"/>
              </a:spcAft>
            </a:pPr>
            <a:r>
              <a:rPr lang="en-US" sz="2800" dirty="0">
                <a:solidFill>
                  <a:srgbClr val="003C7D"/>
                </a:solidFill>
                <a:latin typeface="Calibri"/>
                <a:ea typeface="Calibri"/>
                <a:cs typeface="Calibri"/>
                <a:sym typeface="Calibri"/>
              </a:rPr>
              <a:t>Better natural language processing of mathematics content </a:t>
            </a:r>
          </a:p>
          <a:p>
            <a:pPr marL="914400" lvl="1" indent="-457200">
              <a:spcAft>
                <a:spcPts val="600"/>
              </a:spcAft>
            </a:pPr>
            <a:r>
              <a:rPr lang="en-US" sz="2800" dirty="0" smtClean="0">
                <a:solidFill>
                  <a:srgbClr val="003C7D"/>
                </a:solidFill>
                <a:latin typeface="Calibri"/>
                <a:ea typeface="Calibri"/>
                <a:cs typeface="Calibri"/>
                <a:sym typeface="Calibri"/>
              </a:rPr>
              <a:t>Facilitate moving mathematics in and out of computational tools</a:t>
            </a:r>
          </a:p>
          <a:p>
            <a:pPr marL="914400" lvl="1" indent="-457200">
              <a:spcAft>
                <a:spcPts val="600"/>
              </a:spcAft>
            </a:pPr>
            <a:endParaRPr sz="2800" dirty="0">
              <a:solidFill>
                <a:srgbClr val="003C7D"/>
              </a:solidFill>
              <a:latin typeface="Calibri"/>
              <a:ea typeface="Calibri"/>
              <a:cs typeface="Calibri"/>
              <a:sym typeface="Calibri"/>
            </a:endParaRPr>
          </a:p>
        </p:txBody>
      </p:sp>
      <p:sp>
        <p:nvSpPr>
          <p:cNvPr id="2" name="Date Placeholder 1"/>
          <p:cNvSpPr>
            <a:spLocks noGrp="1"/>
          </p:cNvSpPr>
          <p:nvPr>
            <p:ph type="dt" idx="10"/>
          </p:nvPr>
        </p:nvSpPr>
        <p:spPr/>
        <p:txBody>
          <a:bodyPr/>
          <a:lstStyle/>
          <a:p>
            <a:r>
              <a:rPr lang="en-US" smtClean="0"/>
              <a:t>8 Dec 2014</a:t>
            </a:r>
            <a:endParaRPr lang="en-US" dirty="0"/>
          </a:p>
        </p:txBody>
      </p:sp>
      <p:sp>
        <p:nvSpPr>
          <p:cNvPr id="3" name="Footer Placeholder 2"/>
          <p:cNvSpPr>
            <a:spLocks noGrp="1"/>
          </p:cNvSpPr>
          <p:nvPr>
            <p:ph type="ftr" idx="11"/>
          </p:nvPr>
        </p:nvSpPr>
        <p:spPr/>
        <p:txBody>
          <a:bodyPr/>
          <a:lstStyle/>
          <a:p>
            <a:r>
              <a:rPr lang="en-US" smtClean="0"/>
              <a:t>t-cole3@Illinois.edu</a:t>
            </a:r>
            <a:endParaRPr lang="en-US" dirty="0"/>
          </a:p>
        </p:txBody>
      </p:sp>
    </p:spTree>
    <p:extLst>
      <p:ext uri="{BB962C8B-B14F-4D97-AF65-F5344CB8AC3E}">
        <p14:creationId xmlns:p14="http://schemas.microsoft.com/office/powerpoint/2010/main" val="924086413"/>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838200" y="365126"/>
            <a:ext cx="10515599" cy="902566"/>
          </a:xfrm>
          <a:prstGeom prst="rect">
            <a:avLst/>
          </a:prstGeom>
          <a:noFill/>
          <a:ln>
            <a:noFill/>
          </a:ln>
        </p:spPr>
        <p:txBody>
          <a:bodyPr lIns="91425" tIns="45700" rIns="91425" bIns="45700" anchor="t" anchorCtr="0">
            <a:noAutofit/>
          </a:bodyPr>
          <a:lstStyle/>
          <a:p>
            <a:pPr lvl="0">
              <a:lnSpc>
                <a:spcPct val="90000"/>
              </a:lnSpc>
              <a:buClr>
                <a:srgbClr val="F47F24"/>
              </a:buClr>
              <a:buSzPct val="25000"/>
            </a:pPr>
            <a:r>
              <a:rPr lang="en-US" sz="3600" dirty="0" smtClean="0">
                <a:solidFill>
                  <a:srgbClr val="F47F24"/>
                </a:solidFill>
                <a:latin typeface="Calibri"/>
                <a:ea typeface="Calibri"/>
                <a:cs typeface="Calibri"/>
                <a:sym typeface="Calibri"/>
              </a:rPr>
              <a:t>Initial Focus on Digitization</a:t>
            </a:r>
            <a:r>
              <a:rPr lang="en-US" sz="3600" dirty="0">
                <a:solidFill>
                  <a:srgbClr val="F47F24"/>
                </a:solidFill>
                <a:latin typeface="Calibri"/>
                <a:ea typeface="Calibri"/>
                <a:cs typeface="Calibri"/>
                <a:sym typeface="Calibri"/>
              </a:rPr>
              <a:t>, Aggregation &amp; Access</a:t>
            </a:r>
          </a:p>
        </p:txBody>
      </p:sp>
      <p:sp>
        <p:nvSpPr>
          <p:cNvPr id="99" name="Shape 99"/>
          <p:cNvSpPr txBox="1">
            <a:spLocks noGrp="1"/>
          </p:cNvSpPr>
          <p:nvPr>
            <p:ph type="body" idx="1"/>
          </p:nvPr>
        </p:nvSpPr>
        <p:spPr>
          <a:xfrm>
            <a:off x="838200" y="1384300"/>
            <a:ext cx="10655300" cy="4946725"/>
          </a:xfrm>
          <a:prstGeom prst="rect">
            <a:avLst/>
          </a:prstGeom>
          <a:noFill/>
          <a:ln>
            <a:noFill/>
          </a:ln>
        </p:spPr>
        <p:txBody>
          <a:bodyPr lIns="91425" tIns="45700" rIns="91425" bIns="45700" anchor="t" anchorCtr="0">
            <a:noAutofit/>
          </a:bodyPr>
          <a:lstStyle/>
          <a:p>
            <a:pPr marL="457200" indent="-457200">
              <a:spcAft>
                <a:spcPts val="1200"/>
              </a:spcAft>
            </a:pPr>
            <a:r>
              <a:rPr lang="en-US" sz="2800" dirty="0">
                <a:solidFill>
                  <a:srgbClr val="003C7D"/>
                </a:solidFill>
                <a:latin typeface="Calibri"/>
                <a:ea typeface="Calibri"/>
                <a:cs typeface="Calibri"/>
                <a:sym typeface="Calibri"/>
              </a:rPr>
              <a:t>c</a:t>
            </a:r>
            <a:r>
              <a:rPr lang="en-US" sz="2800" dirty="0" smtClean="0">
                <a:solidFill>
                  <a:srgbClr val="003C7D"/>
                </a:solidFill>
                <a:latin typeface="Calibri"/>
                <a:ea typeface="Calibri"/>
                <a:cs typeface="Calibri"/>
                <a:sym typeface="Calibri"/>
              </a:rPr>
              <a:t>irca 2003 – focus on formats, bibliographic metadata, standards.</a:t>
            </a:r>
          </a:p>
          <a:p>
            <a:pPr marL="457200" lvl="1" indent="0">
              <a:spcAft>
                <a:spcPts val="1200"/>
              </a:spcAft>
              <a:buNone/>
            </a:pPr>
            <a:r>
              <a:rPr lang="en-US" sz="2400" dirty="0" smtClean="0">
                <a:solidFill>
                  <a:srgbClr val="003C7D"/>
                </a:solidFill>
                <a:latin typeface="Calibri"/>
                <a:ea typeface="Calibri"/>
                <a:cs typeface="Calibri"/>
                <a:sym typeface="Calibri"/>
              </a:rPr>
              <a:t>“The </a:t>
            </a:r>
            <a:r>
              <a:rPr lang="en-US" sz="2400" dirty="0">
                <a:solidFill>
                  <a:srgbClr val="003C7D"/>
                </a:solidFill>
                <a:latin typeface="Calibri"/>
                <a:ea typeface="Calibri"/>
                <a:cs typeface="Calibri"/>
                <a:sym typeface="Calibri"/>
              </a:rPr>
              <a:t>grand vision of the DML is to have all of </a:t>
            </a:r>
            <a:r>
              <a:rPr lang="en-US" sz="2400" dirty="0" smtClean="0">
                <a:solidFill>
                  <a:srgbClr val="003C7D"/>
                </a:solidFill>
                <a:latin typeface="Calibri"/>
                <a:ea typeface="Calibri"/>
                <a:cs typeface="Calibri"/>
                <a:sym typeface="Calibri"/>
              </a:rPr>
              <a:t>the mathematical </a:t>
            </a:r>
            <a:r>
              <a:rPr lang="en-US" sz="2400" dirty="0">
                <a:solidFill>
                  <a:srgbClr val="003C7D"/>
                </a:solidFill>
                <a:latin typeface="Calibri"/>
                <a:ea typeface="Calibri"/>
                <a:cs typeface="Calibri"/>
                <a:sym typeface="Calibri"/>
              </a:rPr>
              <a:t>literature online and </a:t>
            </a:r>
            <a:r>
              <a:rPr lang="en-US" sz="2400" dirty="0" smtClean="0">
                <a:solidFill>
                  <a:srgbClr val="003C7D"/>
                </a:solidFill>
                <a:latin typeface="Calibri"/>
                <a:ea typeface="Calibri"/>
                <a:cs typeface="Calibri"/>
                <a:sym typeface="Calibri"/>
              </a:rPr>
              <a:t>available through </a:t>
            </a:r>
            <a:r>
              <a:rPr lang="en-US" sz="2400" dirty="0">
                <a:solidFill>
                  <a:srgbClr val="003C7D"/>
                </a:solidFill>
                <a:latin typeface="Calibri"/>
                <a:ea typeface="Calibri"/>
                <a:cs typeface="Calibri"/>
                <a:sym typeface="Calibri"/>
              </a:rPr>
              <a:t>a central source to anyone who has a </a:t>
            </a:r>
            <a:r>
              <a:rPr lang="en-US" sz="2400" dirty="0" smtClean="0">
                <a:solidFill>
                  <a:srgbClr val="003C7D"/>
                </a:solidFill>
                <a:latin typeface="Calibri"/>
                <a:ea typeface="Calibri"/>
                <a:cs typeface="Calibri"/>
                <a:sym typeface="Calibri"/>
              </a:rPr>
              <a:t>computer and </a:t>
            </a:r>
            <a:r>
              <a:rPr lang="en-US" sz="2400" dirty="0">
                <a:solidFill>
                  <a:srgbClr val="003C7D"/>
                </a:solidFill>
                <a:latin typeface="Calibri"/>
                <a:ea typeface="Calibri"/>
                <a:cs typeface="Calibri"/>
                <a:sym typeface="Calibri"/>
              </a:rPr>
              <a:t>an Internet </a:t>
            </a:r>
            <a:r>
              <a:rPr lang="en-US" sz="2400" dirty="0" smtClean="0">
                <a:solidFill>
                  <a:srgbClr val="003C7D"/>
                </a:solidFill>
                <a:latin typeface="Calibri"/>
                <a:ea typeface="Calibri"/>
                <a:cs typeface="Calibri"/>
                <a:sym typeface="Calibri"/>
              </a:rPr>
              <a:t>connection.”</a:t>
            </a:r>
            <a:r>
              <a:rPr lang="en-US" sz="2200" dirty="0" smtClean="0">
                <a:solidFill>
                  <a:srgbClr val="003C7D"/>
                </a:solidFill>
                <a:latin typeface="Calibri"/>
                <a:ea typeface="Calibri"/>
                <a:cs typeface="Calibri"/>
                <a:sym typeface="Calibri"/>
              </a:rPr>
              <a:t>  </a:t>
            </a:r>
            <a:r>
              <a:rPr lang="en-US" sz="1800" dirty="0">
                <a:solidFill>
                  <a:srgbClr val="003C7D"/>
                </a:solidFill>
                <a:latin typeface="Calibri"/>
                <a:ea typeface="Calibri"/>
                <a:cs typeface="Calibri"/>
                <a:sym typeface="Calibri"/>
              </a:rPr>
              <a:t>-- </a:t>
            </a:r>
            <a:r>
              <a:rPr lang="en-US" sz="1800" dirty="0">
                <a:solidFill>
                  <a:srgbClr val="003C7D"/>
                </a:solidFill>
                <a:latin typeface="Calibri"/>
                <a:ea typeface="Calibri"/>
                <a:cs typeface="Calibri"/>
                <a:sym typeface="Calibri"/>
                <a:hlinkClick r:id="rId3"/>
              </a:rPr>
              <a:t>http://</a:t>
            </a:r>
            <a:r>
              <a:rPr lang="en-US" sz="1800" dirty="0" smtClean="0">
                <a:solidFill>
                  <a:srgbClr val="003C7D"/>
                </a:solidFill>
                <a:latin typeface="Calibri"/>
                <a:ea typeface="Calibri"/>
                <a:cs typeface="Calibri"/>
                <a:sym typeface="Calibri"/>
                <a:hlinkClick r:id="rId3"/>
              </a:rPr>
              <a:t>www.ams.org/notices/200308/comm-jackson.pdf</a:t>
            </a:r>
            <a:r>
              <a:rPr lang="en-US" sz="1800" dirty="0" smtClean="0">
                <a:solidFill>
                  <a:srgbClr val="003C7D"/>
                </a:solidFill>
                <a:latin typeface="Calibri"/>
                <a:ea typeface="Calibri"/>
                <a:cs typeface="Calibri"/>
                <a:sym typeface="Calibri"/>
              </a:rPr>
              <a:t> </a:t>
            </a:r>
            <a:endParaRPr lang="en-US" sz="2400" dirty="0" smtClean="0">
              <a:solidFill>
                <a:srgbClr val="003C7D"/>
              </a:solidFill>
              <a:latin typeface="Calibri"/>
              <a:ea typeface="Calibri"/>
              <a:cs typeface="Calibri"/>
              <a:sym typeface="Calibri"/>
            </a:endParaRPr>
          </a:p>
          <a:p>
            <a:pPr marL="457200" lvl="1" indent="0">
              <a:buNone/>
            </a:pPr>
            <a:r>
              <a:rPr lang="en-US" sz="2400" dirty="0" smtClean="0">
                <a:solidFill>
                  <a:srgbClr val="003C7D"/>
                </a:solidFill>
                <a:latin typeface="Calibri"/>
                <a:ea typeface="Calibri"/>
                <a:cs typeface="Calibri"/>
                <a:sym typeface="Calibri"/>
              </a:rPr>
              <a:t>“Each article </a:t>
            </a:r>
            <a:r>
              <a:rPr lang="en-US" sz="2400" dirty="0">
                <a:solidFill>
                  <a:srgbClr val="003C7D"/>
                </a:solidFill>
                <a:latin typeface="Calibri"/>
                <a:ea typeface="Calibri"/>
                <a:cs typeface="Calibri"/>
                <a:sym typeface="Calibri"/>
              </a:rPr>
              <a:t>(or item) in a digitization project should </a:t>
            </a:r>
            <a:r>
              <a:rPr lang="en-US" sz="2400" dirty="0" smtClean="0">
                <a:solidFill>
                  <a:srgbClr val="003C7D"/>
                </a:solidFill>
                <a:latin typeface="Calibri"/>
                <a:ea typeface="Calibri"/>
                <a:cs typeface="Calibri"/>
                <a:sym typeface="Calibri"/>
              </a:rPr>
              <a:t>include four </a:t>
            </a:r>
            <a:r>
              <a:rPr lang="en-US" sz="2400" dirty="0">
                <a:solidFill>
                  <a:srgbClr val="003C7D"/>
                </a:solidFill>
                <a:latin typeface="Calibri"/>
                <a:ea typeface="Calibri"/>
                <a:cs typeface="Calibri"/>
                <a:sym typeface="Calibri"/>
              </a:rPr>
              <a:t>components:</a:t>
            </a:r>
          </a:p>
          <a:p>
            <a:pPr marL="971550" lvl="1" indent="-514350">
              <a:spcAft>
                <a:spcPts val="600"/>
              </a:spcAft>
            </a:pPr>
            <a:r>
              <a:rPr lang="en-US" sz="2400" dirty="0" smtClean="0">
                <a:solidFill>
                  <a:srgbClr val="003C7D"/>
                </a:solidFill>
                <a:latin typeface="Calibri"/>
                <a:ea typeface="Calibri"/>
                <a:cs typeface="Calibri"/>
                <a:sym typeface="Calibri"/>
              </a:rPr>
              <a:t>Accurate </a:t>
            </a:r>
            <a:r>
              <a:rPr lang="en-US" sz="2400" dirty="0">
                <a:solidFill>
                  <a:srgbClr val="003C7D"/>
                </a:solidFill>
                <a:latin typeface="Calibri"/>
                <a:ea typeface="Calibri"/>
                <a:cs typeface="Calibri"/>
                <a:sym typeface="Calibri"/>
              </a:rPr>
              <a:t>metadata consistent with agreed upon standards.</a:t>
            </a:r>
          </a:p>
          <a:p>
            <a:pPr marL="971550" lvl="1" indent="-514350">
              <a:spcAft>
                <a:spcPts val="600"/>
              </a:spcAft>
            </a:pPr>
            <a:r>
              <a:rPr lang="en-US" sz="2400" dirty="0" smtClean="0">
                <a:solidFill>
                  <a:srgbClr val="003C7D"/>
                </a:solidFill>
                <a:latin typeface="Calibri"/>
                <a:ea typeface="Calibri"/>
                <a:cs typeface="Calibri"/>
                <a:sym typeface="Calibri"/>
              </a:rPr>
              <a:t>A </a:t>
            </a:r>
            <a:r>
              <a:rPr lang="en-US" sz="2400" dirty="0">
                <a:solidFill>
                  <a:srgbClr val="003C7D"/>
                </a:solidFill>
                <a:latin typeface="Calibri"/>
                <a:ea typeface="Calibri"/>
                <a:cs typeface="Calibri"/>
                <a:sym typeface="Calibri"/>
              </a:rPr>
              <a:t>separate list of references (when available) with links to the </a:t>
            </a:r>
            <a:r>
              <a:rPr lang="en-US" sz="2400" dirty="0" smtClean="0">
                <a:solidFill>
                  <a:srgbClr val="003C7D"/>
                </a:solidFill>
                <a:latin typeface="Calibri"/>
                <a:ea typeface="Calibri"/>
                <a:cs typeface="Calibri"/>
                <a:sym typeface="Calibri"/>
              </a:rPr>
              <a:t>indexing databases </a:t>
            </a:r>
            <a:r>
              <a:rPr lang="en-US" sz="2400" dirty="0">
                <a:solidFill>
                  <a:srgbClr val="003C7D"/>
                </a:solidFill>
                <a:latin typeface="Calibri"/>
                <a:ea typeface="Calibri"/>
                <a:cs typeface="Calibri"/>
                <a:sym typeface="Calibri"/>
              </a:rPr>
              <a:t>Mathematical Reviews and </a:t>
            </a:r>
            <a:r>
              <a:rPr lang="en-US" sz="2400" dirty="0" err="1">
                <a:solidFill>
                  <a:srgbClr val="003C7D"/>
                </a:solidFill>
                <a:latin typeface="Calibri"/>
                <a:ea typeface="Calibri"/>
                <a:cs typeface="Calibri"/>
                <a:sym typeface="Calibri"/>
              </a:rPr>
              <a:t>Zentralblatt</a:t>
            </a:r>
            <a:r>
              <a:rPr lang="en-US" sz="2400" dirty="0">
                <a:solidFill>
                  <a:srgbClr val="003C7D"/>
                </a:solidFill>
                <a:latin typeface="Calibri"/>
                <a:ea typeface="Calibri"/>
                <a:cs typeface="Calibri"/>
                <a:sym typeface="Calibri"/>
              </a:rPr>
              <a:t> Math.</a:t>
            </a:r>
          </a:p>
          <a:p>
            <a:pPr marL="971550" lvl="1" indent="-514350">
              <a:spcAft>
                <a:spcPts val="600"/>
              </a:spcAft>
            </a:pPr>
            <a:r>
              <a:rPr lang="en-US" sz="2400" dirty="0" smtClean="0">
                <a:solidFill>
                  <a:srgbClr val="003C7D"/>
                </a:solidFill>
                <a:latin typeface="Calibri"/>
                <a:ea typeface="Calibri"/>
                <a:cs typeface="Calibri"/>
                <a:sym typeface="Calibri"/>
              </a:rPr>
              <a:t>A </a:t>
            </a:r>
            <a:r>
              <a:rPr lang="en-US" sz="2400" dirty="0">
                <a:solidFill>
                  <a:srgbClr val="003C7D"/>
                </a:solidFill>
                <a:latin typeface="Calibri"/>
                <a:ea typeface="Calibri"/>
                <a:cs typeface="Calibri"/>
                <a:sym typeface="Calibri"/>
              </a:rPr>
              <a:t>high-quality scanned image of each page</a:t>
            </a:r>
          </a:p>
          <a:p>
            <a:pPr marL="971550" lvl="1" indent="-514350">
              <a:spcAft>
                <a:spcPts val="1200"/>
              </a:spcAft>
            </a:pPr>
            <a:r>
              <a:rPr lang="en-US" sz="2400" dirty="0" smtClean="0">
                <a:solidFill>
                  <a:srgbClr val="003C7D"/>
                </a:solidFill>
                <a:latin typeface="Calibri"/>
                <a:ea typeface="Calibri"/>
                <a:cs typeface="Calibri"/>
                <a:sym typeface="Calibri"/>
              </a:rPr>
              <a:t>The </a:t>
            </a:r>
            <a:r>
              <a:rPr lang="en-US" sz="2400" dirty="0">
                <a:solidFill>
                  <a:srgbClr val="003C7D"/>
                </a:solidFill>
                <a:latin typeface="Calibri"/>
                <a:ea typeface="Calibri"/>
                <a:cs typeface="Calibri"/>
                <a:sym typeface="Calibri"/>
              </a:rPr>
              <a:t>text derived from optical character recognition (which is normally </a:t>
            </a:r>
            <a:r>
              <a:rPr lang="en-US" sz="2400" dirty="0" smtClean="0">
                <a:solidFill>
                  <a:srgbClr val="003C7D"/>
                </a:solidFill>
                <a:latin typeface="Calibri"/>
                <a:ea typeface="Calibri"/>
                <a:cs typeface="Calibri"/>
                <a:sym typeface="Calibri"/>
              </a:rPr>
              <a:t>hidden from </a:t>
            </a:r>
            <a:r>
              <a:rPr lang="en-US" sz="2400" dirty="0">
                <a:solidFill>
                  <a:srgbClr val="003C7D"/>
                </a:solidFill>
                <a:latin typeface="Calibri"/>
                <a:ea typeface="Calibri"/>
                <a:cs typeface="Calibri"/>
                <a:sym typeface="Calibri"/>
              </a:rPr>
              <a:t>the reader, but keyed to the image for searching</a:t>
            </a:r>
            <a:r>
              <a:rPr lang="en-US" sz="2400" dirty="0" smtClean="0">
                <a:solidFill>
                  <a:srgbClr val="003C7D"/>
                </a:solidFill>
                <a:latin typeface="Calibri"/>
                <a:ea typeface="Calibri"/>
                <a:cs typeface="Calibri"/>
                <a:sym typeface="Calibri"/>
              </a:rPr>
              <a:t>).”</a:t>
            </a:r>
            <a:endParaRPr lang="en-US" sz="2200" dirty="0" smtClean="0">
              <a:solidFill>
                <a:srgbClr val="003C7D"/>
              </a:solidFill>
              <a:latin typeface="Calibri"/>
              <a:ea typeface="Calibri"/>
              <a:cs typeface="Calibri"/>
              <a:sym typeface="Calibri"/>
            </a:endParaRPr>
          </a:p>
          <a:p>
            <a:pPr marL="914400" lvl="2" indent="0">
              <a:spcAft>
                <a:spcPts val="1200"/>
              </a:spcAft>
              <a:buNone/>
            </a:pPr>
            <a:r>
              <a:rPr lang="en-US" sz="2000" dirty="0" smtClean="0">
                <a:solidFill>
                  <a:srgbClr val="003C7D"/>
                </a:solidFill>
                <a:latin typeface="Calibri"/>
                <a:ea typeface="Calibri"/>
                <a:cs typeface="Calibri"/>
                <a:sym typeface="Calibri"/>
              </a:rPr>
              <a:t>-- </a:t>
            </a:r>
            <a:r>
              <a:rPr lang="en-US" sz="1800" dirty="0" smtClean="0">
                <a:solidFill>
                  <a:srgbClr val="003C7D"/>
                </a:solidFill>
                <a:latin typeface="Calibri"/>
                <a:ea typeface="Calibri"/>
                <a:cs typeface="Calibri"/>
                <a:sym typeface="Calibri"/>
                <a:hlinkClick r:id="rId4"/>
              </a:rPr>
              <a:t>http</a:t>
            </a:r>
            <a:r>
              <a:rPr lang="en-US" sz="1800" dirty="0">
                <a:solidFill>
                  <a:srgbClr val="003C7D"/>
                </a:solidFill>
                <a:latin typeface="Calibri"/>
                <a:ea typeface="Calibri"/>
                <a:cs typeface="Calibri"/>
                <a:sym typeface="Calibri"/>
                <a:hlinkClick r:id="rId4"/>
              </a:rPr>
              <a:t>://</a:t>
            </a:r>
            <a:r>
              <a:rPr lang="en-US" sz="1800" dirty="0" smtClean="0">
                <a:solidFill>
                  <a:srgbClr val="003C7D"/>
                </a:solidFill>
                <a:latin typeface="Calibri"/>
                <a:ea typeface="Calibri"/>
                <a:cs typeface="Calibri"/>
                <a:sym typeface="Calibri"/>
                <a:hlinkClick r:id="rId4"/>
              </a:rPr>
              <a:t>www.mathunion.org/fileadmin/CEIC/Publications/dml_vision.pdf</a:t>
            </a:r>
            <a:r>
              <a:rPr lang="en-US" sz="1800" dirty="0" smtClean="0">
                <a:solidFill>
                  <a:srgbClr val="003C7D"/>
                </a:solidFill>
                <a:latin typeface="Calibri"/>
                <a:ea typeface="Calibri"/>
                <a:cs typeface="Calibri"/>
                <a:sym typeface="Calibri"/>
              </a:rPr>
              <a:t> </a:t>
            </a:r>
            <a:endParaRPr sz="1800" dirty="0">
              <a:solidFill>
                <a:srgbClr val="003C7D"/>
              </a:solidFill>
              <a:latin typeface="Calibri"/>
              <a:ea typeface="Calibri"/>
              <a:cs typeface="Calibri"/>
              <a:sym typeface="Calibri"/>
            </a:endParaRPr>
          </a:p>
        </p:txBody>
      </p:sp>
      <p:sp>
        <p:nvSpPr>
          <p:cNvPr id="2" name="Date Placeholder 1"/>
          <p:cNvSpPr>
            <a:spLocks noGrp="1"/>
          </p:cNvSpPr>
          <p:nvPr>
            <p:ph type="dt" idx="10"/>
          </p:nvPr>
        </p:nvSpPr>
        <p:spPr/>
        <p:txBody>
          <a:bodyPr/>
          <a:lstStyle/>
          <a:p>
            <a:r>
              <a:rPr lang="en-US" smtClean="0"/>
              <a:t>8 Dec 2014</a:t>
            </a:r>
            <a:endParaRPr lang="en-US" dirty="0"/>
          </a:p>
        </p:txBody>
      </p:sp>
      <p:sp>
        <p:nvSpPr>
          <p:cNvPr id="3" name="Footer Placeholder 2"/>
          <p:cNvSpPr>
            <a:spLocks noGrp="1"/>
          </p:cNvSpPr>
          <p:nvPr>
            <p:ph type="ftr" idx="11"/>
          </p:nvPr>
        </p:nvSpPr>
        <p:spPr/>
        <p:txBody>
          <a:bodyPr/>
          <a:lstStyle/>
          <a:p>
            <a:r>
              <a:rPr lang="en-US" smtClean="0"/>
              <a:t>t-cole3@Illinois.edu</a:t>
            </a:r>
            <a:endParaRPr lang="en-US" dirty="0"/>
          </a:p>
        </p:txBody>
      </p:sp>
    </p:spTree>
    <p:extLst>
      <p:ext uri="{BB962C8B-B14F-4D97-AF65-F5344CB8AC3E}">
        <p14:creationId xmlns:p14="http://schemas.microsoft.com/office/powerpoint/2010/main" val="2156420537"/>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838200" y="365126"/>
            <a:ext cx="10515599" cy="90256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F47F24"/>
              </a:buClr>
              <a:buSzPct val="25000"/>
              <a:buFont typeface="Calibri"/>
              <a:buNone/>
            </a:pPr>
            <a:r>
              <a:rPr lang="en-US" sz="3600" dirty="0" smtClean="0">
                <a:solidFill>
                  <a:srgbClr val="F47F24"/>
                </a:solidFill>
                <a:latin typeface="Calibri"/>
                <a:ea typeface="Calibri"/>
                <a:cs typeface="Calibri"/>
                <a:sym typeface="Calibri"/>
              </a:rPr>
              <a:t>Earlier &amp; ongoing projects</a:t>
            </a:r>
            <a:endParaRPr lang="en-US" sz="3600" dirty="0">
              <a:solidFill>
                <a:srgbClr val="F47F24"/>
              </a:solidFill>
              <a:latin typeface="Calibri"/>
              <a:ea typeface="Calibri"/>
              <a:cs typeface="Calibri"/>
              <a:sym typeface="Calibri"/>
            </a:endParaRPr>
          </a:p>
        </p:txBody>
      </p:sp>
      <p:pic>
        <p:nvPicPr>
          <p:cNvPr id="2" name="Picture 1"/>
          <p:cNvPicPr>
            <a:picLocks noChangeAspect="1"/>
          </p:cNvPicPr>
          <p:nvPr/>
        </p:nvPicPr>
        <p:blipFill rotWithShape="1">
          <a:blip r:embed="rId3"/>
          <a:srcRect l="4944" t="10896" r="5992" b="6008"/>
          <a:stretch/>
        </p:blipFill>
        <p:spPr>
          <a:xfrm>
            <a:off x="1504948" y="1028699"/>
            <a:ext cx="9182101" cy="5509261"/>
          </a:xfrm>
          <a:prstGeom prst="rect">
            <a:avLst/>
          </a:prstGeom>
        </p:spPr>
      </p:pic>
    </p:spTree>
    <p:extLst>
      <p:ext uri="{BB962C8B-B14F-4D97-AF65-F5344CB8AC3E}">
        <p14:creationId xmlns:p14="http://schemas.microsoft.com/office/powerpoint/2010/main" val="3890312820"/>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838200" y="365126"/>
            <a:ext cx="10515599" cy="90256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F47F24"/>
              </a:buClr>
              <a:buSzPct val="25000"/>
              <a:buFont typeface="Calibri"/>
              <a:buNone/>
            </a:pPr>
            <a:r>
              <a:rPr lang="en-US" sz="3600" dirty="0" smtClean="0">
                <a:solidFill>
                  <a:srgbClr val="F47F24"/>
                </a:solidFill>
                <a:latin typeface="Calibri"/>
                <a:ea typeface="Calibri"/>
                <a:cs typeface="Calibri"/>
                <a:sym typeface="Calibri"/>
              </a:rPr>
              <a:t>Earlier &amp; ongoing projects</a:t>
            </a:r>
            <a:endParaRPr lang="en-US" sz="3600" dirty="0">
              <a:solidFill>
                <a:srgbClr val="F47F24"/>
              </a:solidFill>
              <a:latin typeface="Calibri"/>
              <a:ea typeface="Calibri"/>
              <a:cs typeface="Calibri"/>
              <a:sym typeface="Calibri"/>
            </a:endParaRPr>
          </a:p>
        </p:txBody>
      </p:sp>
      <p:pic>
        <p:nvPicPr>
          <p:cNvPr id="2" name="Picture 1"/>
          <p:cNvPicPr>
            <a:picLocks noChangeAspect="1"/>
          </p:cNvPicPr>
          <p:nvPr/>
        </p:nvPicPr>
        <p:blipFill rotWithShape="1">
          <a:blip r:embed="rId3"/>
          <a:srcRect l="491" t="10692" r="1801" b="6823"/>
          <a:stretch/>
        </p:blipFill>
        <p:spPr>
          <a:xfrm>
            <a:off x="1008002" y="1028699"/>
            <a:ext cx="10175993" cy="5524501"/>
          </a:xfrm>
          <a:prstGeom prst="rect">
            <a:avLst/>
          </a:prstGeom>
        </p:spPr>
      </p:pic>
    </p:spTree>
    <p:extLst>
      <p:ext uri="{BB962C8B-B14F-4D97-AF65-F5344CB8AC3E}">
        <p14:creationId xmlns:p14="http://schemas.microsoft.com/office/powerpoint/2010/main" val="1751533998"/>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838200" y="365126"/>
            <a:ext cx="10515599" cy="90256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F47F24"/>
              </a:buClr>
              <a:buSzPct val="25000"/>
              <a:buFont typeface="Calibri"/>
              <a:buNone/>
            </a:pPr>
            <a:r>
              <a:rPr lang="en-US" sz="3600" dirty="0" smtClean="0">
                <a:solidFill>
                  <a:srgbClr val="F47F24"/>
                </a:solidFill>
                <a:latin typeface="Calibri"/>
                <a:ea typeface="Calibri"/>
                <a:cs typeface="Calibri"/>
                <a:sym typeface="Calibri"/>
              </a:rPr>
              <a:t>Earlier &amp; ongoing projects</a:t>
            </a:r>
            <a:endParaRPr lang="en-US" sz="3600" dirty="0">
              <a:solidFill>
                <a:srgbClr val="F47F24"/>
              </a:solidFill>
              <a:latin typeface="Calibri"/>
              <a:ea typeface="Calibri"/>
              <a:cs typeface="Calibri"/>
              <a:sym typeface="Calibri"/>
            </a:endParaRPr>
          </a:p>
        </p:txBody>
      </p:sp>
      <p:pic>
        <p:nvPicPr>
          <p:cNvPr id="4" name="Picture 3"/>
          <p:cNvPicPr>
            <a:picLocks noChangeAspect="1"/>
          </p:cNvPicPr>
          <p:nvPr/>
        </p:nvPicPr>
        <p:blipFill rotWithShape="1">
          <a:blip r:embed="rId3"/>
          <a:srcRect l="4839" t="11201" r="5831" b="8414"/>
          <a:stretch/>
        </p:blipFill>
        <p:spPr>
          <a:xfrm>
            <a:off x="2152649" y="1064059"/>
            <a:ext cx="7886700" cy="5476875"/>
          </a:xfrm>
          <a:prstGeom prst="rect">
            <a:avLst/>
          </a:prstGeom>
        </p:spPr>
      </p:pic>
    </p:spTree>
    <p:extLst>
      <p:ext uri="{BB962C8B-B14F-4D97-AF65-F5344CB8AC3E}">
        <p14:creationId xmlns:p14="http://schemas.microsoft.com/office/powerpoint/2010/main" val="1242190930"/>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838200" y="365126"/>
            <a:ext cx="10515599" cy="90256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F47F24"/>
              </a:buClr>
              <a:buSzPct val="25000"/>
              <a:buFont typeface="Calibri"/>
              <a:buNone/>
            </a:pPr>
            <a:r>
              <a:rPr lang="en-US" sz="3600" dirty="0" smtClean="0">
                <a:solidFill>
                  <a:srgbClr val="F47F24"/>
                </a:solidFill>
                <a:latin typeface="Calibri"/>
                <a:ea typeface="Calibri"/>
                <a:cs typeface="Calibri"/>
                <a:sym typeface="Calibri"/>
              </a:rPr>
              <a:t>Earlier &amp; ongoing projects</a:t>
            </a:r>
            <a:endParaRPr lang="en-US" sz="3600" dirty="0">
              <a:solidFill>
                <a:srgbClr val="F47F24"/>
              </a:solidFill>
              <a:latin typeface="Calibri"/>
              <a:ea typeface="Calibri"/>
              <a:cs typeface="Calibri"/>
              <a:sym typeface="Calibri"/>
            </a:endParaRPr>
          </a:p>
        </p:txBody>
      </p:sp>
      <p:pic>
        <p:nvPicPr>
          <p:cNvPr id="3" name="Picture 2"/>
          <p:cNvPicPr>
            <a:picLocks noChangeAspect="1"/>
          </p:cNvPicPr>
          <p:nvPr/>
        </p:nvPicPr>
        <p:blipFill rotWithShape="1">
          <a:blip r:embed="rId3"/>
          <a:srcRect l="3373" t="11438" r="3548" b="6823"/>
          <a:stretch/>
        </p:blipFill>
        <p:spPr>
          <a:xfrm>
            <a:off x="1376566" y="1045009"/>
            <a:ext cx="9438865" cy="5330391"/>
          </a:xfrm>
          <a:prstGeom prst="rect">
            <a:avLst/>
          </a:prstGeom>
        </p:spPr>
      </p:pic>
    </p:spTree>
    <p:extLst>
      <p:ext uri="{BB962C8B-B14F-4D97-AF65-F5344CB8AC3E}">
        <p14:creationId xmlns:p14="http://schemas.microsoft.com/office/powerpoint/2010/main" val="326485124"/>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838200" y="365126"/>
            <a:ext cx="10515599" cy="902566"/>
          </a:xfrm>
          <a:prstGeom prst="rect">
            <a:avLst/>
          </a:prstGeom>
          <a:noFill/>
          <a:ln>
            <a:noFill/>
          </a:ln>
        </p:spPr>
        <p:txBody>
          <a:bodyPr lIns="91425" tIns="45700" rIns="91425" bIns="45700" anchor="t" anchorCtr="0">
            <a:noAutofit/>
          </a:bodyPr>
          <a:lstStyle/>
          <a:p>
            <a:pPr lvl="0">
              <a:lnSpc>
                <a:spcPct val="90000"/>
              </a:lnSpc>
              <a:buClr>
                <a:srgbClr val="F47F24"/>
              </a:buClr>
              <a:buSzPct val="25000"/>
            </a:pPr>
            <a:r>
              <a:rPr lang="en-US" sz="3600" dirty="0" smtClean="0">
                <a:solidFill>
                  <a:srgbClr val="F47F24"/>
                </a:solidFill>
                <a:latin typeface="Calibri"/>
                <a:ea typeface="Calibri"/>
                <a:cs typeface="Calibri"/>
                <a:sym typeface="Calibri"/>
              </a:rPr>
              <a:t>Focus now on semantics, community and services</a:t>
            </a:r>
            <a:endParaRPr lang="en-US" sz="3600" dirty="0">
              <a:solidFill>
                <a:srgbClr val="F47F24"/>
              </a:solidFill>
              <a:latin typeface="Calibri"/>
              <a:ea typeface="Calibri"/>
              <a:cs typeface="Calibri"/>
              <a:sym typeface="Calibri"/>
            </a:endParaRPr>
          </a:p>
        </p:txBody>
      </p:sp>
      <p:sp>
        <p:nvSpPr>
          <p:cNvPr id="99" name="Shape 99"/>
          <p:cNvSpPr txBox="1">
            <a:spLocks noGrp="1"/>
          </p:cNvSpPr>
          <p:nvPr>
            <p:ph type="body" idx="1"/>
          </p:nvPr>
        </p:nvSpPr>
        <p:spPr>
          <a:xfrm>
            <a:off x="838200" y="1384300"/>
            <a:ext cx="10655300" cy="4946725"/>
          </a:xfrm>
          <a:prstGeom prst="rect">
            <a:avLst/>
          </a:prstGeom>
          <a:noFill/>
          <a:ln>
            <a:noFill/>
          </a:ln>
        </p:spPr>
        <p:txBody>
          <a:bodyPr lIns="91425" tIns="45700" rIns="91425" bIns="45700" anchor="t" anchorCtr="0">
            <a:noAutofit/>
          </a:bodyPr>
          <a:lstStyle/>
          <a:p>
            <a:pPr marL="457200" indent="-457200">
              <a:spcAft>
                <a:spcPts val="1800"/>
              </a:spcAft>
            </a:pPr>
            <a:r>
              <a:rPr lang="en-US" sz="2600" dirty="0" smtClean="0">
                <a:solidFill>
                  <a:srgbClr val="003C7D"/>
                </a:solidFill>
                <a:latin typeface="Calibri"/>
                <a:ea typeface="Calibri"/>
                <a:cs typeface="Calibri"/>
                <a:sym typeface="Calibri"/>
              </a:rPr>
              <a:t>2014:</a:t>
            </a:r>
          </a:p>
          <a:p>
            <a:pPr marL="457200" lvl="1" indent="0">
              <a:spcAft>
                <a:spcPts val="1800"/>
              </a:spcAft>
              <a:buNone/>
            </a:pPr>
            <a:r>
              <a:rPr lang="en-US" sz="2200" dirty="0" smtClean="0">
                <a:solidFill>
                  <a:srgbClr val="003C7D"/>
                </a:solidFill>
                <a:latin typeface="Calibri"/>
                <a:ea typeface="Calibri"/>
                <a:cs typeface="Calibri"/>
                <a:sym typeface="Calibri"/>
              </a:rPr>
              <a:t>“</a:t>
            </a:r>
            <a:r>
              <a:rPr lang="en-US" sz="2200" i="1" dirty="0" smtClean="0">
                <a:solidFill>
                  <a:srgbClr val="003C7D"/>
                </a:solidFill>
                <a:latin typeface="Calibri"/>
                <a:ea typeface="Calibri"/>
                <a:cs typeface="Calibri"/>
                <a:sym typeface="Calibri"/>
              </a:rPr>
              <a:t>Recommendation</a:t>
            </a:r>
            <a:r>
              <a:rPr lang="en-US" sz="2200" dirty="0" smtClean="0">
                <a:solidFill>
                  <a:srgbClr val="003C7D"/>
                </a:solidFill>
                <a:latin typeface="Calibri"/>
                <a:ea typeface="Calibri"/>
                <a:cs typeface="Calibri"/>
                <a:sym typeface="Calibri"/>
              </a:rPr>
              <a:t>: A </a:t>
            </a:r>
            <a:r>
              <a:rPr lang="en-US" sz="2200" dirty="0">
                <a:solidFill>
                  <a:srgbClr val="003C7D"/>
                </a:solidFill>
                <a:latin typeface="Calibri"/>
                <a:ea typeface="Calibri"/>
                <a:cs typeface="Calibri"/>
                <a:sym typeface="Calibri"/>
              </a:rPr>
              <a:t>primary role of the </a:t>
            </a:r>
            <a:r>
              <a:rPr lang="en-US" sz="2200" dirty="0" smtClean="0">
                <a:solidFill>
                  <a:srgbClr val="003C7D"/>
                </a:solidFill>
                <a:latin typeface="Calibri"/>
                <a:ea typeface="Calibri"/>
                <a:cs typeface="Calibri"/>
                <a:sym typeface="Calibri"/>
              </a:rPr>
              <a:t>DML should </a:t>
            </a:r>
            <a:r>
              <a:rPr lang="en-US" sz="2200" dirty="0">
                <a:solidFill>
                  <a:srgbClr val="003C7D"/>
                </a:solidFill>
                <a:latin typeface="Calibri"/>
                <a:ea typeface="Calibri"/>
                <a:cs typeface="Calibri"/>
                <a:sym typeface="Calibri"/>
              </a:rPr>
              <a:t>be to provide a platform that engages the mathematical community in enriching the </a:t>
            </a:r>
            <a:r>
              <a:rPr lang="en-US" sz="2200" dirty="0" smtClean="0">
                <a:solidFill>
                  <a:srgbClr val="003C7D"/>
                </a:solidFill>
                <a:latin typeface="Calibri"/>
                <a:ea typeface="Calibri"/>
                <a:cs typeface="Calibri"/>
                <a:sym typeface="Calibri"/>
              </a:rPr>
              <a:t>library’s knowledge </a:t>
            </a:r>
            <a:r>
              <a:rPr lang="en-US" sz="2200" dirty="0">
                <a:solidFill>
                  <a:srgbClr val="003C7D"/>
                </a:solidFill>
                <a:latin typeface="Calibri"/>
                <a:ea typeface="Calibri"/>
                <a:cs typeface="Calibri"/>
                <a:sym typeface="Calibri"/>
              </a:rPr>
              <a:t>base and identifies connections in </a:t>
            </a:r>
            <a:r>
              <a:rPr lang="en-US" sz="2200" dirty="0" smtClean="0">
                <a:solidFill>
                  <a:srgbClr val="003C7D"/>
                </a:solidFill>
                <a:latin typeface="Calibri"/>
                <a:ea typeface="Calibri"/>
                <a:cs typeface="Calibri"/>
                <a:sym typeface="Calibri"/>
              </a:rPr>
              <a:t>the data.”  </a:t>
            </a:r>
            <a:r>
              <a:rPr lang="en-US" sz="1800" dirty="0">
                <a:solidFill>
                  <a:srgbClr val="003C7D"/>
                </a:solidFill>
                <a:latin typeface="Calibri"/>
                <a:ea typeface="Calibri"/>
                <a:cs typeface="Calibri"/>
                <a:sym typeface="Calibri"/>
              </a:rPr>
              <a:t>-- </a:t>
            </a:r>
            <a:r>
              <a:rPr lang="en-US" sz="1800" dirty="0">
                <a:solidFill>
                  <a:srgbClr val="003C7D"/>
                </a:solidFill>
                <a:latin typeface="Calibri"/>
                <a:ea typeface="Calibri"/>
                <a:cs typeface="Calibri"/>
                <a:sym typeface="Calibri"/>
                <a:hlinkClick r:id="rId3"/>
              </a:rPr>
              <a:t>http://</a:t>
            </a:r>
            <a:r>
              <a:rPr lang="en-US" sz="1800" dirty="0" smtClean="0">
                <a:solidFill>
                  <a:srgbClr val="003C7D"/>
                </a:solidFill>
                <a:latin typeface="Calibri"/>
                <a:ea typeface="Calibri"/>
                <a:cs typeface="Calibri"/>
                <a:sym typeface="Calibri"/>
                <a:hlinkClick r:id="rId3"/>
              </a:rPr>
              <a:t>arxiv.org/pdf/1404.1905v1</a:t>
            </a:r>
            <a:r>
              <a:rPr lang="en-US" sz="1800" dirty="0" smtClean="0">
                <a:solidFill>
                  <a:srgbClr val="003C7D"/>
                </a:solidFill>
                <a:latin typeface="Calibri"/>
                <a:ea typeface="Calibri"/>
                <a:cs typeface="Calibri"/>
                <a:sym typeface="Calibri"/>
              </a:rPr>
              <a:t>  </a:t>
            </a:r>
            <a:endParaRPr lang="en-US" sz="2400" dirty="0" smtClean="0">
              <a:solidFill>
                <a:srgbClr val="003C7D"/>
              </a:solidFill>
              <a:latin typeface="Calibri"/>
              <a:ea typeface="Calibri"/>
              <a:cs typeface="Calibri"/>
              <a:sym typeface="Calibri"/>
            </a:endParaRPr>
          </a:p>
          <a:p>
            <a:pPr marL="457200" lvl="1" indent="0">
              <a:spcAft>
                <a:spcPts val="600"/>
              </a:spcAft>
              <a:buNone/>
            </a:pPr>
            <a:r>
              <a:rPr lang="en-US" sz="2200" dirty="0" smtClean="0">
                <a:solidFill>
                  <a:srgbClr val="003C7D"/>
                </a:solidFill>
                <a:latin typeface="Calibri"/>
                <a:ea typeface="Calibri"/>
                <a:cs typeface="Calibri"/>
                <a:sym typeface="Calibri"/>
              </a:rPr>
              <a:t>“The </a:t>
            </a:r>
            <a:r>
              <a:rPr lang="en-US" sz="2200" dirty="0">
                <a:solidFill>
                  <a:srgbClr val="003C7D"/>
                </a:solidFill>
                <a:latin typeface="Calibri"/>
                <a:ea typeface="Calibri"/>
                <a:cs typeface="Calibri"/>
                <a:sym typeface="Calibri"/>
              </a:rPr>
              <a:t>DML organization </a:t>
            </a:r>
            <a:r>
              <a:rPr lang="en-US" sz="2200" dirty="0" smtClean="0">
                <a:solidFill>
                  <a:srgbClr val="003C7D"/>
                </a:solidFill>
                <a:latin typeface="Calibri"/>
                <a:ea typeface="Calibri"/>
                <a:cs typeface="Calibri"/>
                <a:sym typeface="Calibri"/>
              </a:rPr>
              <a:t>should:</a:t>
            </a:r>
            <a:endParaRPr lang="en-US" sz="2200" dirty="0">
              <a:solidFill>
                <a:srgbClr val="003C7D"/>
              </a:solidFill>
              <a:latin typeface="Calibri"/>
              <a:ea typeface="Calibri"/>
              <a:cs typeface="Calibri"/>
              <a:sym typeface="Calibri"/>
            </a:endParaRPr>
          </a:p>
          <a:p>
            <a:pPr marL="800100" lvl="1" indent="-342900">
              <a:spcAft>
                <a:spcPts val="600"/>
              </a:spcAft>
            </a:pPr>
            <a:r>
              <a:rPr lang="en-US" sz="2200" dirty="0" smtClean="0">
                <a:solidFill>
                  <a:srgbClr val="003C7D"/>
                </a:solidFill>
                <a:latin typeface="Calibri"/>
                <a:ea typeface="Calibri"/>
                <a:cs typeface="Calibri"/>
                <a:sym typeface="Calibri"/>
              </a:rPr>
              <a:t>develop </a:t>
            </a:r>
            <a:r>
              <a:rPr lang="en-US" sz="2200" dirty="0">
                <a:solidFill>
                  <a:srgbClr val="003C7D"/>
                </a:solidFill>
                <a:latin typeface="Calibri"/>
                <a:ea typeface="Calibri"/>
                <a:cs typeface="Calibri"/>
                <a:sym typeface="Calibri"/>
              </a:rPr>
              <a:t>a collection of platforms, tools, </a:t>
            </a:r>
            <a:r>
              <a:rPr lang="en-US" sz="2200" dirty="0" smtClean="0">
                <a:solidFill>
                  <a:srgbClr val="003C7D"/>
                </a:solidFill>
                <a:latin typeface="Calibri"/>
                <a:ea typeface="Calibri"/>
                <a:cs typeface="Calibri"/>
                <a:sym typeface="Calibri"/>
              </a:rPr>
              <a:t>and services </a:t>
            </a:r>
            <a:r>
              <a:rPr lang="en-US" sz="2200" dirty="0">
                <a:solidFill>
                  <a:srgbClr val="003C7D"/>
                </a:solidFill>
                <a:latin typeface="Calibri"/>
                <a:ea typeface="Calibri"/>
                <a:cs typeface="Calibri"/>
                <a:sym typeface="Calibri"/>
              </a:rPr>
              <a:t>for curation and navigation of </a:t>
            </a:r>
            <a:r>
              <a:rPr lang="en-US" sz="2200" dirty="0" smtClean="0">
                <a:solidFill>
                  <a:srgbClr val="003C7D"/>
                </a:solidFill>
                <a:latin typeface="Calibri"/>
                <a:ea typeface="Calibri"/>
                <a:cs typeface="Calibri"/>
                <a:sym typeface="Calibri"/>
              </a:rPr>
              <a:t>mathematical information</a:t>
            </a:r>
            <a:r>
              <a:rPr lang="en-US" sz="2200" dirty="0">
                <a:solidFill>
                  <a:srgbClr val="003C7D"/>
                </a:solidFill>
                <a:latin typeface="Calibri"/>
                <a:ea typeface="Calibri"/>
                <a:cs typeface="Calibri"/>
                <a:sym typeface="Calibri"/>
              </a:rPr>
              <a:t>;</a:t>
            </a:r>
          </a:p>
          <a:p>
            <a:pPr marL="800100" lvl="1" indent="-342900">
              <a:spcAft>
                <a:spcPts val="600"/>
              </a:spcAft>
            </a:pPr>
            <a:r>
              <a:rPr lang="en-US" sz="2200" dirty="0" smtClean="0">
                <a:solidFill>
                  <a:srgbClr val="003C7D"/>
                </a:solidFill>
                <a:latin typeface="Calibri"/>
                <a:ea typeface="Calibri"/>
                <a:cs typeface="Calibri"/>
                <a:sym typeface="Calibri"/>
              </a:rPr>
              <a:t>mobilize </a:t>
            </a:r>
            <a:r>
              <a:rPr lang="en-US" sz="2200" dirty="0">
                <a:solidFill>
                  <a:srgbClr val="003C7D"/>
                </a:solidFill>
                <a:latin typeface="Calibri"/>
                <a:ea typeface="Calibri"/>
                <a:cs typeface="Calibri"/>
                <a:sym typeface="Calibri"/>
              </a:rPr>
              <a:t>and coordinate the </a:t>
            </a:r>
            <a:r>
              <a:rPr lang="en-US" sz="2200" dirty="0" smtClean="0">
                <a:solidFill>
                  <a:srgbClr val="003C7D"/>
                </a:solidFill>
                <a:latin typeface="Calibri"/>
                <a:ea typeface="Calibri"/>
                <a:cs typeface="Calibri"/>
                <a:sym typeface="Calibri"/>
              </a:rPr>
              <a:t>mathematical community </a:t>
            </a:r>
            <a:r>
              <a:rPr lang="en-US" sz="2200" dirty="0">
                <a:solidFill>
                  <a:srgbClr val="003C7D"/>
                </a:solidFill>
                <a:latin typeface="Calibri"/>
                <a:ea typeface="Calibri"/>
                <a:cs typeface="Calibri"/>
                <a:sym typeface="Calibri"/>
              </a:rPr>
              <a:t>to engage with these capabilities;</a:t>
            </a:r>
          </a:p>
          <a:p>
            <a:pPr marL="800100" lvl="1" indent="-342900">
              <a:spcAft>
                <a:spcPts val="1200"/>
              </a:spcAft>
            </a:pPr>
            <a:r>
              <a:rPr lang="en-US" sz="2200" dirty="0" smtClean="0">
                <a:solidFill>
                  <a:srgbClr val="003C7D"/>
                </a:solidFill>
                <a:latin typeface="Calibri"/>
                <a:ea typeface="Calibri"/>
                <a:cs typeface="Calibri"/>
                <a:sym typeface="Calibri"/>
              </a:rPr>
              <a:t>support </a:t>
            </a:r>
            <a:r>
              <a:rPr lang="en-US" sz="2200" dirty="0">
                <a:solidFill>
                  <a:srgbClr val="003C7D"/>
                </a:solidFill>
                <a:latin typeface="Calibri"/>
                <a:ea typeface="Calibri"/>
                <a:cs typeface="Calibri"/>
                <a:sym typeface="Calibri"/>
              </a:rPr>
              <a:t>an ongoing applied research </a:t>
            </a:r>
            <a:r>
              <a:rPr lang="en-US" sz="2200" dirty="0" smtClean="0">
                <a:solidFill>
                  <a:srgbClr val="003C7D"/>
                </a:solidFill>
                <a:latin typeface="Calibri"/>
                <a:ea typeface="Calibri"/>
                <a:cs typeface="Calibri"/>
                <a:sym typeface="Calibri"/>
              </a:rPr>
              <a:t>program in </a:t>
            </a:r>
            <a:r>
              <a:rPr lang="en-US" sz="2200" dirty="0">
                <a:solidFill>
                  <a:srgbClr val="003C7D"/>
                </a:solidFill>
                <a:latin typeface="Calibri"/>
                <a:ea typeface="Calibri"/>
                <a:cs typeface="Calibri"/>
                <a:sym typeface="Calibri"/>
              </a:rPr>
              <a:t>mathematical information </a:t>
            </a:r>
            <a:r>
              <a:rPr lang="en-US" sz="2200" dirty="0" smtClean="0">
                <a:solidFill>
                  <a:srgbClr val="003C7D"/>
                </a:solidFill>
                <a:latin typeface="Calibri"/>
                <a:ea typeface="Calibri"/>
                <a:cs typeface="Calibri"/>
                <a:sym typeface="Calibri"/>
              </a:rPr>
              <a:t>management to </a:t>
            </a:r>
            <a:r>
              <a:rPr lang="en-US" sz="2200" dirty="0">
                <a:solidFill>
                  <a:srgbClr val="003C7D"/>
                </a:solidFill>
                <a:latin typeface="Calibri"/>
                <a:ea typeface="Calibri"/>
                <a:cs typeface="Calibri"/>
                <a:sym typeface="Calibri"/>
              </a:rPr>
              <a:t>complement the development </a:t>
            </a:r>
            <a:r>
              <a:rPr lang="en-US" sz="2200" dirty="0" smtClean="0">
                <a:solidFill>
                  <a:srgbClr val="003C7D"/>
                </a:solidFill>
                <a:latin typeface="Calibri"/>
                <a:ea typeface="Calibri"/>
                <a:cs typeface="Calibri"/>
                <a:sym typeface="Calibri"/>
              </a:rPr>
              <a:t>work”</a:t>
            </a:r>
          </a:p>
          <a:p>
            <a:pPr marL="1371600" lvl="3" indent="0">
              <a:buNone/>
            </a:pPr>
            <a:r>
              <a:rPr lang="en-US" sz="2000" dirty="0">
                <a:solidFill>
                  <a:srgbClr val="003C7D"/>
                </a:solidFill>
                <a:latin typeface="Calibri"/>
                <a:ea typeface="Calibri"/>
                <a:cs typeface="Calibri"/>
                <a:sym typeface="Calibri"/>
              </a:rPr>
              <a:t>-- </a:t>
            </a:r>
            <a:r>
              <a:rPr lang="en-US" sz="2000" dirty="0">
                <a:solidFill>
                  <a:srgbClr val="003C7D"/>
                </a:solidFill>
                <a:latin typeface="Calibri"/>
                <a:ea typeface="Calibri"/>
                <a:cs typeface="Calibri"/>
                <a:sym typeface="Calibri"/>
                <a:hlinkClick r:id="rId4"/>
              </a:rPr>
              <a:t>http://www.ams.org/notices/201407/rnoti-p776.pdf</a:t>
            </a:r>
            <a:r>
              <a:rPr lang="en-US" sz="1800" dirty="0" smtClean="0">
                <a:solidFill>
                  <a:srgbClr val="003C7D"/>
                </a:solidFill>
                <a:latin typeface="Calibri"/>
                <a:ea typeface="Calibri"/>
                <a:cs typeface="Calibri"/>
                <a:sym typeface="Calibri"/>
              </a:rPr>
              <a:t> </a:t>
            </a:r>
            <a:endParaRPr sz="1800" dirty="0">
              <a:solidFill>
                <a:srgbClr val="003C7D"/>
              </a:solidFill>
              <a:latin typeface="Calibri"/>
              <a:ea typeface="Calibri"/>
              <a:cs typeface="Calibri"/>
              <a:sym typeface="Calibri"/>
            </a:endParaRPr>
          </a:p>
        </p:txBody>
      </p:sp>
      <p:sp>
        <p:nvSpPr>
          <p:cNvPr id="2" name="Date Placeholder 1"/>
          <p:cNvSpPr>
            <a:spLocks noGrp="1"/>
          </p:cNvSpPr>
          <p:nvPr>
            <p:ph type="dt" idx="10"/>
          </p:nvPr>
        </p:nvSpPr>
        <p:spPr/>
        <p:txBody>
          <a:bodyPr/>
          <a:lstStyle/>
          <a:p>
            <a:r>
              <a:rPr lang="en-US" smtClean="0"/>
              <a:t>8 Dec 2014</a:t>
            </a:r>
            <a:endParaRPr lang="en-US" dirty="0"/>
          </a:p>
        </p:txBody>
      </p:sp>
      <p:sp>
        <p:nvSpPr>
          <p:cNvPr id="3" name="Footer Placeholder 2"/>
          <p:cNvSpPr>
            <a:spLocks noGrp="1"/>
          </p:cNvSpPr>
          <p:nvPr>
            <p:ph type="ftr" idx="11"/>
          </p:nvPr>
        </p:nvSpPr>
        <p:spPr/>
        <p:txBody>
          <a:bodyPr/>
          <a:lstStyle/>
          <a:p>
            <a:r>
              <a:rPr lang="en-US" smtClean="0"/>
              <a:t>t-cole3@Illinois.edu</a:t>
            </a:r>
            <a:endParaRPr lang="en-US" dirty="0"/>
          </a:p>
        </p:txBody>
      </p:sp>
    </p:spTree>
    <p:extLst>
      <p:ext uri="{BB962C8B-B14F-4D97-AF65-F5344CB8AC3E}">
        <p14:creationId xmlns:p14="http://schemas.microsoft.com/office/powerpoint/2010/main" val="388458438"/>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838200" y="365126"/>
            <a:ext cx="10515599" cy="90256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F47F24"/>
              </a:buClr>
              <a:buSzPct val="25000"/>
              <a:buFont typeface="Calibri"/>
              <a:buNone/>
            </a:pPr>
            <a:r>
              <a:rPr lang="en-US" sz="3600" dirty="0" smtClean="0">
                <a:solidFill>
                  <a:srgbClr val="F47F24"/>
                </a:solidFill>
                <a:latin typeface="Calibri"/>
                <a:ea typeface="Calibri"/>
                <a:cs typeface="Calibri"/>
                <a:sym typeface="Calibri"/>
              </a:rPr>
              <a:t>How does this vision translate?</a:t>
            </a:r>
            <a:endParaRPr lang="en-US" sz="3600" dirty="0">
              <a:solidFill>
                <a:srgbClr val="F47F24"/>
              </a:solidFill>
              <a:latin typeface="Calibri"/>
              <a:ea typeface="Calibri"/>
              <a:cs typeface="Calibri"/>
              <a:sym typeface="Calibri"/>
            </a:endParaRPr>
          </a:p>
        </p:txBody>
      </p:sp>
      <p:sp>
        <p:nvSpPr>
          <p:cNvPr id="99" name="Shape 99"/>
          <p:cNvSpPr txBox="1">
            <a:spLocks noGrp="1"/>
          </p:cNvSpPr>
          <p:nvPr>
            <p:ph type="body" idx="1"/>
          </p:nvPr>
        </p:nvSpPr>
        <p:spPr>
          <a:xfrm>
            <a:off x="838200" y="1418825"/>
            <a:ext cx="10515599" cy="4683600"/>
          </a:xfrm>
          <a:prstGeom prst="rect">
            <a:avLst/>
          </a:prstGeom>
          <a:noFill/>
          <a:ln>
            <a:noFill/>
          </a:ln>
        </p:spPr>
        <p:txBody>
          <a:bodyPr lIns="91425" tIns="45700" rIns="91425" bIns="45700" anchor="t" anchorCtr="0">
            <a:noAutofit/>
          </a:bodyPr>
          <a:lstStyle/>
          <a:p>
            <a:pPr marL="457200" indent="-457200">
              <a:spcAft>
                <a:spcPts val="1800"/>
              </a:spcAft>
            </a:pPr>
            <a:r>
              <a:rPr lang="en-US" sz="2800" dirty="0" smtClean="0">
                <a:solidFill>
                  <a:srgbClr val="003C7D"/>
                </a:solidFill>
                <a:latin typeface="Calibri"/>
                <a:ea typeface="Calibri"/>
                <a:cs typeface="Calibri"/>
                <a:sym typeface="Calibri"/>
              </a:rPr>
              <a:t>Need access to authorities as well as full content</a:t>
            </a:r>
          </a:p>
          <a:p>
            <a:pPr marL="457200" indent="-457200">
              <a:spcAft>
                <a:spcPts val="1800"/>
              </a:spcAft>
            </a:pPr>
            <a:r>
              <a:rPr lang="en-US" sz="2800" dirty="0" smtClean="0">
                <a:solidFill>
                  <a:srgbClr val="003C7D"/>
                </a:solidFill>
                <a:latin typeface="Calibri"/>
                <a:ea typeface="Calibri"/>
                <a:cs typeface="Calibri"/>
                <a:sym typeface="Calibri"/>
              </a:rPr>
              <a:t>Need computational access to full content</a:t>
            </a:r>
          </a:p>
          <a:p>
            <a:pPr marL="457200" indent="-457200">
              <a:spcAft>
                <a:spcPts val="1800"/>
              </a:spcAft>
            </a:pPr>
            <a:r>
              <a:rPr lang="en-US" sz="2800" dirty="0" smtClean="0">
                <a:solidFill>
                  <a:srgbClr val="003C7D"/>
                </a:solidFill>
                <a:latin typeface="Calibri"/>
                <a:ea typeface="Calibri"/>
                <a:cs typeface="Calibri"/>
                <a:sym typeface="Calibri"/>
              </a:rPr>
              <a:t>Need to translate </a:t>
            </a:r>
            <a:r>
              <a:rPr lang="en-US" sz="2800" dirty="0">
                <a:solidFill>
                  <a:srgbClr val="003C7D"/>
                </a:solidFill>
                <a:latin typeface="Calibri"/>
                <a:ea typeface="Calibri"/>
                <a:cs typeface="Calibri"/>
                <a:sym typeface="Calibri"/>
              </a:rPr>
              <a:t>research Websites into ontologies</a:t>
            </a:r>
          </a:p>
          <a:p>
            <a:pPr marL="457200" indent="-457200">
              <a:spcAft>
                <a:spcPts val="1800"/>
              </a:spcAft>
            </a:pPr>
            <a:r>
              <a:rPr lang="en-US" sz="2800" dirty="0" smtClean="0">
                <a:solidFill>
                  <a:srgbClr val="003C7D"/>
                </a:solidFill>
                <a:latin typeface="Calibri"/>
                <a:ea typeface="Calibri"/>
                <a:cs typeface="Calibri"/>
                <a:sym typeface="Calibri"/>
              </a:rPr>
              <a:t>Need new classes of non-bibliographic metadata</a:t>
            </a:r>
          </a:p>
          <a:p>
            <a:pPr marL="457200" indent="-457200">
              <a:spcAft>
                <a:spcPts val="1800"/>
              </a:spcAft>
            </a:pPr>
            <a:r>
              <a:rPr lang="en-US" sz="2800" dirty="0" smtClean="0">
                <a:solidFill>
                  <a:srgbClr val="003C7D"/>
                </a:solidFill>
                <a:latin typeface="Calibri"/>
                <a:ea typeface="Calibri"/>
                <a:cs typeface="Calibri"/>
                <a:sym typeface="Calibri"/>
              </a:rPr>
              <a:t>Need to support more granular access to the literature;</a:t>
            </a:r>
            <a:br>
              <a:rPr lang="en-US" sz="2800" dirty="0" smtClean="0">
                <a:solidFill>
                  <a:srgbClr val="003C7D"/>
                </a:solidFill>
                <a:latin typeface="Calibri"/>
                <a:ea typeface="Calibri"/>
                <a:cs typeface="Calibri"/>
                <a:sym typeface="Calibri"/>
              </a:rPr>
            </a:br>
            <a:r>
              <a:rPr lang="en-US" sz="2800" dirty="0" smtClean="0">
                <a:solidFill>
                  <a:srgbClr val="003C7D"/>
                </a:solidFill>
                <a:latin typeface="Calibri"/>
                <a:ea typeface="Calibri"/>
                <a:cs typeface="Calibri"/>
                <a:sym typeface="Calibri"/>
              </a:rPr>
              <a:t>components of published articles as data </a:t>
            </a:r>
          </a:p>
          <a:p>
            <a:pPr marL="457200" indent="-457200">
              <a:spcAft>
                <a:spcPts val="1800"/>
              </a:spcAft>
            </a:pPr>
            <a:r>
              <a:rPr lang="en-US" sz="2800" dirty="0" smtClean="0">
                <a:solidFill>
                  <a:srgbClr val="003C7D"/>
                </a:solidFill>
                <a:latin typeface="Calibri"/>
                <a:ea typeface="Calibri"/>
                <a:cs typeface="Calibri"/>
                <a:sym typeface="Calibri"/>
              </a:rPr>
              <a:t>Need to support annotating mathematics with more mathematics</a:t>
            </a:r>
          </a:p>
          <a:p>
            <a:pPr marL="457200" indent="-457200">
              <a:spcAft>
                <a:spcPts val="1800"/>
              </a:spcAft>
            </a:pPr>
            <a:r>
              <a:rPr lang="en-US" sz="2800" dirty="0" smtClean="0">
                <a:solidFill>
                  <a:srgbClr val="003C7D"/>
                </a:solidFill>
                <a:latin typeface="Calibri"/>
                <a:ea typeface="Calibri"/>
                <a:cs typeface="Calibri"/>
                <a:sym typeface="Calibri"/>
              </a:rPr>
              <a:t>Need semantic math -- support for “computable” mathematics </a:t>
            </a:r>
          </a:p>
          <a:p>
            <a:pPr marL="457200" indent="-457200"/>
            <a:endParaRPr sz="2800" dirty="0">
              <a:solidFill>
                <a:srgbClr val="003C7D"/>
              </a:solidFill>
              <a:latin typeface="Calibri"/>
              <a:ea typeface="Calibri"/>
              <a:cs typeface="Calibri"/>
              <a:sym typeface="Calibri"/>
            </a:endParaRPr>
          </a:p>
        </p:txBody>
      </p:sp>
      <p:sp>
        <p:nvSpPr>
          <p:cNvPr id="2" name="Date Placeholder 1"/>
          <p:cNvSpPr>
            <a:spLocks noGrp="1"/>
          </p:cNvSpPr>
          <p:nvPr>
            <p:ph type="dt" idx="10"/>
          </p:nvPr>
        </p:nvSpPr>
        <p:spPr/>
        <p:txBody>
          <a:bodyPr/>
          <a:lstStyle/>
          <a:p>
            <a:r>
              <a:rPr lang="en-US" smtClean="0"/>
              <a:t>8 Dec 2014</a:t>
            </a:r>
            <a:endParaRPr lang="en-US" dirty="0"/>
          </a:p>
        </p:txBody>
      </p:sp>
      <p:sp>
        <p:nvSpPr>
          <p:cNvPr id="3" name="Footer Placeholder 2"/>
          <p:cNvSpPr>
            <a:spLocks noGrp="1"/>
          </p:cNvSpPr>
          <p:nvPr>
            <p:ph type="ftr" idx="11"/>
          </p:nvPr>
        </p:nvSpPr>
        <p:spPr/>
        <p:txBody>
          <a:bodyPr/>
          <a:lstStyle/>
          <a:p>
            <a:r>
              <a:rPr lang="en-US" smtClean="0"/>
              <a:t>t-cole3@Illinois.edu</a:t>
            </a:r>
            <a:endParaRPr lang="en-US" dirty="0"/>
          </a:p>
        </p:txBody>
      </p:sp>
    </p:spTree>
    <p:extLst>
      <p:ext uri="{BB962C8B-B14F-4D97-AF65-F5344CB8AC3E}">
        <p14:creationId xmlns:p14="http://schemas.microsoft.com/office/powerpoint/2010/main" val="2697041137"/>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pic>
        <p:nvPicPr>
          <p:cNvPr id="5" name="Picture 4"/>
          <p:cNvPicPr>
            <a:picLocks noChangeAspect="1"/>
          </p:cNvPicPr>
          <p:nvPr/>
        </p:nvPicPr>
        <p:blipFill rotWithShape="1">
          <a:blip r:embed="rId3"/>
          <a:srcRect l="4215" t="11244" r="6205" b="6784"/>
          <a:stretch/>
        </p:blipFill>
        <p:spPr>
          <a:xfrm>
            <a:off x="2080259" y="1267692"/>
            <a:ext cx="8031479" cy="5332009"/>
          </a:xfrm>
          <a:prstGeom prst="rect">
            <a:avLst/>
          </a:prstGeom>
        </p:spPr>
      </p:pic>
      <p:sp>
        <p:nvSpPr>
          <p:cNvPr id="11" name="Shape 98"/>
          <p:cNvSpPr txBox="1">
            <a:spLocks noGrp="1"/>
          </p:cNvSpPr>
          <p:nvPr>
            <p:ph type="title"/>
          </p:nvPr>
        </p:nvSpPr>
        <p:spPr>
          <a:xfrm>
            <a:off x="838200" y="365126"/>
            <a:ext cx="10515599" cy="902566"/>
          </a:xfrm>
          <a:prstGeom prst="rect">
            <a:avLst/>
          </a:prstGeom>
          <a:noFill/>
          <a:ln>
            <a:noFill/>
          </a:ln>
        </p:spPr>
        <p:txBody>
          <a:bodyPr lIns="91425" tIns="45700" rIns="91425" bIns="45700" anchor="t" anchorCtr="0">
            <a:noAutofit/>
          </a:bodyPr>
          <a:lstStyle/>
          <a:p>
            <a:pPr lvl="0">
              <a:lnSpc>
                <a:spcPct val="90000"/>
              </a:lnSpc>
              <a:buClr>
                <a:srgbClr val="F47F24"/>
              </a:buClr>
              <a:buSzPct val="25000"/>
            </a:pPr>
            <a:r>
              <a:rPr lang="en-US" sz="3600" dirty="0" smtClean="0">
                <a:solidFill>
                  <a:srgbClr val="F47F24"/>
                </a:solidFill>
                <a:latin typeface="Calibri"/>
                <a:ea typeface="Calibri"/>
                <a:cs typeface="Calibri"/>
                <a:sym typeface="Calibri"/>
              </a:rPr>
              <a:t>Need for disambiguation &amp; reconciliation</a:t>
            </a:r>
            <a:endParaRPr lang="en-US" sz="3600" dirty="0">
              <a:solidFill>
                <a:srgbClr val="F47F24"/>
              </a:solidFill>
              <a:latin typeface="Calibri"/>
              <a:ea typeface="Calibri"/>
              <a:cs typeface="Calibri"/>
              <a:sym typeface="Calibri"/>
            </a:endParaRPr>
          </a:p>
        </p:txBody>
      </p:sp>
    </p:spTree>
    <p:extLst>
      <p:ext uri="{BB962C8B-B14F-4D97-AF65-F5344CB8AC3E}">
        <p14:creationId xmlns:p14="http://schemas.microsoft.com/office/powerpoint/2010/main" val="3131048564"/>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uiuc">
      <a:dk1>
        <a:srgbClr val="000000"/>
      </a:dk1>
      <a:lt1>
        <a:srgbClr val="FFFFFF"/>
      </a:lt1>
      <a:dk2>
        <a:srgbClr val="003C7D"/>
      </a:dk2>
      <a:lt2>
        <a:srgbClr val="FFFFFF"/>
      </a:lt2>
      <a:accent1>
        <a:srgbClr val="003C7D"/>
      </a:accent1>
      <a:accent2>
        <a:srgbClr val="F47F24"/>
      </a:accent2>
      <a:accent3>
        <a:srgbClr val="A5A5A5"/>
      </a:accent3>
      <a:accent4>
        <a:srgbClr val="FFC000"/>
      </a:accent4>
      <a:accent5>
        <a:srgbClr val="003C7D"/>
      </a:accent5>
      <a:accent6>
        <a:srgbClr val="F47F24"/>
      </a:accent6>
      <a:hlink>
        <a:srgbClr val="003C7D"/>
      </a:hlink>
      <a:folHlink>
        <a:srgbClr val="003C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643</Words>
  <Application>Microsoft Office PowerPoint</Application>
  <PresentationFormat>Widescreen</PresentationFormat>
  <Paragraphs>76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 New</vt:lpstr>
      <vt:lpstr>Wingdings</vt:lpstr>
      <vt:lpstr>Office Theme</vt:lpstr>
      <vt:lpstr>The Evolving Digital Mathematics Library: A Mathematics Librarian’s Perspective</vt:lpstr>
      <vt:lpstr>Initial Focus on Digitization, Aggregation &amp; Access</vt:lpstr>
      <vt:lpstr>Earlier &amp; ongoing projects</vt:lpstr>
      <vt:lpstr>Earlier &amp; ongoing projects</vt:lpstr>
      <vt:lpstr>Earlier &amp; ongoing projects</vt:lpstr>
      <vt:lpstr>Earlier &amp; ongoing projects</vt:lpstr>
      <vt:lpstr>Focus now on semantics, community and services</vt:lpstr>
      <vt:lpstr>How does this vision translate?</vt:lpstr>
      <vt:lpstr>Need for disambiguation &amp; reconciliation</vt:lpstr>
      <vt:lpstr>Need for disambiguation &amp; reconciliation</vt:lpstr>
      <vt:lpstr>Potential sources for mathematical ontologies</vt:lpstr>
      <vt:lpstr>Potential sources for mathematical ontologies</vt:lpstr>
      <vt:lpstr>Mathematics literature as data</vt:lpstr>
      <vt:lpstr>Robust annotation</vt:lpstr>
      <vt:lpstr>Towards more semantic math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Exposing the UIUC Library Catalog as Linked Open Data</dc:title>
  <dc:creator>Cole, Timothy W</dc:creator>
  <cp:lastModifiedBy>Cole, Timothy W</cp:lastModifiedBy>
  <cp:revision>24</cp:revision>
  <dcterms:modified xsi:type="dcterms:W3CDTF">2014-12-08T18:43:34Z</dcterms:modified>
</cp:coreProperties>
</file>