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5" r:id="rId3"/>
    <p:sldId id="267" r:id="rId4"/>
    <p:sldId id="284" r:id="rId5"/>
    <p:sldId id="268" r:id="rId6"/>
    <p:sldId id="279" r:id="rId7"/>
    <p:sldId id="275" r:id="rId8"/>
    <p:sldId id="269" r:id="rId9"/>
    <p:sldId id="270" r:id="rId10"/>
    <p:sldId id="271" r:id="rId11"/>
    <p:sldId id="272" r:id="rId12"/>
    <p:sldId id="283" r:id="rId13"/>
    <p:sldId id="266" r:id="rId14"/>
    <p:sldId id="282" r:id="rId15"/>
    <p:sldId id="273" r:id="rId16"/>
    <p:sldId id="274" r:id="rId17"/>
    <p:sldId id="281" r:id="rId18"/>
    <p:sldId id="278" r:id="rId19"/>
    <p:sldId id="277" r:id="rId20"/>
    <p:sldId id="280" r:id="rId21"/>
    <p:sldId id="276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7" autoAdjust="0"/>
    <p:restoredTop sz="94707" autoAdjust="0"/>
  </p:normalViewPr>
  <p:slideViewPr>
    <p:cSldViewPr snapToGrid="0" snapToObjects="1">
      <p:cViewPr>
        <p:scale>
          <a:sx n="110" d="100"/>
          <a:sy n="110" d="100"/>
        </p:scale>
        <p:origin x="-192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5BAFE-4ECB-CC4E-A236-A21A3DC6351C}" type="datetimeFigureOut">
              <a:rPr lang="en-US" smtClean="0"/>
              <a:t>4/14/15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D2980-213F-834D-B9EE-AD1E6634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07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DD915-4F32-8145-BD56-6C432F163BC6}" type="datetimeFigureOut">
              <a:rPr lang="en-US" smtClean="0"/>
              <a:t>4/14/15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8B858-2332-F84E-8712-EDD9B8A86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9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FD96-BB47-024A-8396-6BF212B795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5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vost_Titl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8702"/>
            <a:ext cx="7772400" cy="1470025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55413"/>
            <a:ext cx="6400800" cy="13771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2"/>
                </a:solidFill>
                <a:latin typeface="Gotham Light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Thin"/>
                <a:cs typeface="Gotham Thin"/>
              </a:defRPr>
            </a:lvl1pPr>
          </a:lstStyle>
          <a:p>
            <a:fld id="{355F3BD6-9E0D-844A-BF00-3A4080414C65}" type="datetimeFigureOut">
              <a:rPr lang="en-US" smtClean="0"/>
              <a:pPr/>
              <a:t>4/14/15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Thin"/>
                <a:cs typeface="Gotham Thin"/>
              </a:defRPr>
            </a:lvl1pPr>
          </a:lstStyle>
          <a:p>
            <a:fld id="{C49C5FFF-90DD-1340-8D1D-7DB4ADF5398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ibrary-logo-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7189"/>
            <a:ext cx="76200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3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vost_1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24093"/>
            <a:ext cx="8229600" cy="972271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bg2"/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731655"/>
            <a:ext cx="8506691" cy="2486890"/>
          </a:xfrm>
        </p:spPr>
        <p:txBody>
          <a:bodyPr>
            <a:normAutofit/>
          </a:bodyPr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400">
                <a:latin typeface="Baskerville"/>
                <a:cs typeface="Baskerville"/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2200">
                <a:latin typeface="Baskerville"/>
                <a:cs typeface="Baskerville"/>
              </a:defRPr>
            </a:lvl2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1"/>
            <a:r>
              <a:rPr lang="en-US" dirty="0" smtClean="0"/>
              <a:t>Sub 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073727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5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ontentSlide3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041" y="796636"/>
            <a:ext cx="7772400" cy="915554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042" y="2650837"/>
            <a:ext cx="7772400" cy="2486890"/>
          </a:xfrm>
        </p:spPr>
        <p:txBody>
          <a:bodyPr>
            <a:normAutofit/>
          </a:bodyPr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2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1"/>
            <a:r>
              <a:rPr lang="en-US" dirty="0" smtClean="0"/>
              <a:t>Sub 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3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ntentSlide2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1600200"/>
            <a:ext cx="4038600" cy="3491346"/>
          </a:xfrm>
        </p:spPr>
        <p:txBody>
          <a:bodyPr>
            <a:normAutofit/>
          </a:bodyPr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400">
                <a:solidFill>
                  <a:schemeClr val="bg2"/>
                </a:solidFill>
                <a:latin typeface="Baskerville"/>
                <a:cs typeface="Baskerville"/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2400">
                <a:solidFill>
                  <a:schemeClr val="bg2"/>
                </a:solidFill>
                <a:latin typeface="Baskerville"/>
                <a:cs typeface="Baskerville"/>
              </a:defRPr>
            </a:lvl2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1"/>
            <a:r>
              <a:rPr lang="en-US" dirty="0" smtClean="0"/>
              <a:t>Sub 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48200" y="1600199"/>
            <a:ext cx="4038600" cy="3491347"/>
          </a:xfrm>
        </p:spPr>
        <p:txBody>
          <a:bodyPr>
            <a:normAutofit/>
          </a:bodyPr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400">
                <a:solidFill>
                  <a:srgbClr val="EEECE1"/>
                </a:solidFill>
                <a:latin typeface="Baskerville"/>
                <a:cs typeface="Baskerville"/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2200">
                <a:solidFill>
                  <a:srgbClr val="EEECE1"/>
                </a:solidFill>
                <a:latin typeface="Baskerville"/>
                <a:cs typeface="Baskerville"/>
              </a:defRPr>
            </a:lvl2pPr>
          </a:lstStyle>
          <a:p>
            <a:pPr lvl="0"/>
            <a:r>
              <a:rPr lang="en-US" dirty="0" smtClean="0"/>
              <a:t>Text here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1"/>
            <a:r>
              <a:rPr lang="en-US" dirty="0" smtClean="0"/>
              <a:t>Sub text here </a:t>
            </a:r>
          </a:p>
          <a:p>
            <a:pPr lvl="0"/>
            <a:r>
              <a:rPr lang="en-US" dirty="0" smtClean="0"/>
              <a:t>Text here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2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rovost_1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skerville"/>
                <a:cs typeface="Baskervill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3BD6-9E0D-844A-BF00-3A4080414C65}" type="datetimeFigureOut">
              <a:rPr lang="en-US" smtClean="0"/>
              <a:t>4/14/15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5FFF-90DD-1340-8D1D-7DB4ADF53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0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Slide2-03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727"/>
            <a:ext cx="3008313" cy="1162050"/>
          </a:xfrm>
        </p:spPr>
        <p:txBody>
          <a:bodyPr anchor="b"/>
          <a:lstStyle>
            <a:lvl1pPr algn="l">
              <a:defRPr sz="2000" b="1">
                <a:latin typeface="Gotham Bold"/>
                <a:cs typeface="Gotham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94727"/>
            <a:ext cx="5111750" cy="2424546"/>
          </a:xfrm>
        </p:spPr>
        <p:txBody>
          <a:bodyPr>
            <a:normAutofit/>
          </a:bodyPr>
          <a:lstStyle>
            <a:lvl1pPr>
              <a:defRPr sz="2400">
                <a:latin typeface="Baskerville"/>
                <a:cs typeface="Baskerville"/>
              </a:defRPr>
            </a:lvl1pPr>
            <a:lvl2pPr>
              <a:defRPr sz="2000">
                <a:latin typeface="Baskerville"/>
                <a:cs typeface="Baskerville"/>
              </a:defRPr>
            </a:lvl2pPr>
            <a:lvl3pPr>
              <a:defRPr sz="2000">
                <a:latin typeface="Baskerville"/>
                <a:cs typeface="Baskerville"/>
              </a:defRPr>
            </a:lvl3pPr>
            <a:lvl4pPr>
              <a:defRPr sz="2000">
                <a:latin typeface="Baskerville"/>
                <a:cs typeface="Baskerville"/>
              </a:defRPr>
            </a:lvl4pPr>
            <a:lvl5pPr>
              <a:defRPr sz="2000">
                <a:latin typeface="Baskerville"/>
                <a:cs typeface="Baskerville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156777"/>
            <a:ext cx="3008313" cy="1262495"/>
          </a:xfrm>
        </p:spPr>
        <p:txBody>
          <a:bodyPr/>
          <a:lstStyle>
            <a:lvl1pPr marL="0" indent="0">
              <a:buNone/>
              <a:defRPr sz="1400" b="0" i="0">
                <a:latin typeface="Gotham Medium"/>
                <a:cs typeface="Gotham Medium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25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30B8-B5CD-C74A-A92B-B5A062FB2E51}" type="datetimeFigureOut">
              <a:rPr lang="en-US" smtClean="0"/>
              <a:t>4/14/15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0CD-4C67-E646-9FE2-157FF199F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4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3BD6-9E0D-844A-BF00-3A4080414C65}" type="datetimeFigureOut">
              <a:rPr lang="en-US" smtClean="0"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C5FFF-90DD-1340-8D1D-7DB4ADF53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5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p.yott@neu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Printing Studio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Update</a:t>
            </a:r>
          </a:p>
          <a:p>
            <a:r>
              <a:rPr lang="en-US" dirty="0" smtClean="0"/>
              <a:t>2015-04-14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5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 (150 sq. ft.)</a:t>
            </a:r>
            <a:endParaRPr lang="en-US" dirty="0"/>
          </a:p>
        </p:txBody>
      </p:sp>
      <p:pic>
        <p:nvPicPr>
          <p:cNvPr id="3" name="Picture 2" descr="IMG_98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4" y="150092"/>
            <a:ext cx="7823200" cy="521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0455" y="1281545"/>
            <a:ext cx="96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~150 ft2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00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</a:t>
            </a:r>
            <a:endParaRPr lang="en-US" dirty="0"/>
          </a:p>
        </p:txBody>
      </p:sp>
      <p:pic>
        <p:nvPicPr>
          <p:cNvPr id="4" name="Picture 3" descr="IMG_98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0" y="213063"/>
            <a:ext cx="7696200" cy="513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70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099" y="0"/>
            <a:ext cx="2180937" cy="2448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0"/>
            <a:ext cx="2699327" cy="2526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0182" y="-98137"/>
            <a:ext cx="2355273" cy="2691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0849" y="3414764"/>
            <a:ext cx="2777517" cy="19734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8366" y="2886363"/>
            <a:ext cx="3251200" cy="25019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2949863"/>
            <a:ext cx="1727200" cy="2438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5820" y="0"/>
            <a:ext cx="3368146" cy="25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Staffing Model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98062" y="2745969"/>
            <a:ext cx="0" cy="3567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340631" y="2721726"/>
            <a:ext cx="0" cy="5056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87830" y="31242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Technician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18705" y="3091295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Art Design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0230" y="32766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Technician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2630" y="34290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Technicia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5030" y="35814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Technicia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7430" y="37338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Technician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9830" y="38862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Technicia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02230" y="40386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Technician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71105" y="3243695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Art </a:t>
            </a:r>
            <a:r>
              <a:rPr lang="en-US" dirty="0" err="1" smtClean="0">
                <a:solidFill>
                  <a:schemeClr val="tx1"/>
                </a:solidFill>
              </a:rPr>
              <a:t>Designe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23505" y="3396095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Art </a:t>
            </a:r>
            <a:r>
              <a:rPr lang="en-US" dirty="0" err="1" smtClean="0">
                <a:solidFill>
                  <a:schemeClr val="tx1"/>
                </a:solidFill>
              </a:rPr>
              <a:t>Designe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92185" y="3548495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Designer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90049" y="3119003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Volunteer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42449" y="3271403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Volunteer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594849" y="3423803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Volunteer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47249" y="3576203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Volunteer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99649" y="3728603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Volunteer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54630" y="4191000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Technician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16666" y="2735060"/>
            <a:ext cx="6183303" cy="254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398984" y="2172067"/>
            <a:ext cx="6930" cy="561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3463617" y="1491326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3D Coop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499969" y="2748973"/>
            <a:ext cx="0" cy="3567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57200" y="815917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Manager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(faculty overload)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8" idx="3"/>
            <a:endCxn id="26" idx="1"/>
          </p:cNvCxnSpPr>
          <p:nvPr/>
        </p:nvCxnSpPr>
        <p:spPr>
          <a:xfrm>
            <a:off x="2597727" y="1153622"/>
            <a:ext cx="865890" cy="6754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400433" y="191539"/>
            <a:ext cx="2140527" cy="6754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Associate Dean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Digital Strategies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1" name="Straight Connector 30"/>
          <p:cNvCxnSpPr>
            <a:stCxn id="28" idx="3"/>
            <a:endCxn id="30" idx="1"/>
          </p:cNvCxnSpPr>
          <p:nvPr/>
        </p:nvCxnSpPr>
        <p:spPr>
          <a:xfrm flipV="1">
            <a:off x="2597727" y="529244"/>
            <a:ext cx="802706" cy="6243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1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0909" y="5724093"/>
            <a:ext cx="8582891" cy="972271"/>
          </a:xfrm>
        </p:spPr>
        <p:txBody>
          <a:bodyPr>
            <a:normAutofit/>
          </a:bodyPr>
          <a:lstStyle/>
          <a:p>
            <a:r>
              <a:rPr lang="en-US" dirty="0" smtClean="0"/>
              <a:t>Engagement Across the Curriculum</a:t>
            </a:r>
            <a:endParaRPr lang="en-US" dirty="0"/>
          </a:p>
        </p:txBody>
      </p:sp>
      <p:pic>
        <p:nvPicPr>
          <p:cNvPr id="6" name="Picture 5" descr="word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61818"/>
            <a:ext cx="7331364" cy="4683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391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00" y="2923153"/>
            <a:ext cx="3236976" cy="2273808"/>
          </a:xfrm>
          <a:prstGeom prst="rect">
            <a:avLst/>
          </a:prstGeom>
        </p:spPr>
      </p:pic>
      <p:pic>
        <p:nvPicPr>
          <p:cNvPr id="12" name="Picture 11" descr="CoontentSlide3-04.jpg"/>
          <p:cNvPicPr>
            <a:picLocks noChangeAspect="1"/>
          </p:cNvPicPr>
          <p:nvPr/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7091"/>
            <a:ext cx="5994130" cy="213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737" y="3022137"/>
            <a:ext cx="445168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B71514"/>
                </a:solidFill>
                <a:latin typeface="Gotham Bold"/>
                <a:cs typeface="Gotham Bold"/>
              </a:rPr>
              <a:t>HUMANITIES</a:t>
            </a:r>
          </a:p>
          <a:p>
            <a:endParaRPr lang="en-US" sz="1200" dirty="0" smtClean="0">
              <a:solidFill>
                <a:schemeClr val="bg2"/>
              </a:solidFill>
              <a:latin typeface="Helvetica"/>
              <a:cs typeface="Helvetica"/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“It is an Early Modern pattern poem by an anonymous poet. It was created from a scanned page of a book from the Early English Books Online database (a resource accessible through the library’s website). I presented a paper on this project at a conference last month, and I know that I couldn’t have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done it without Managing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Director Mark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Sivak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 and the 3D Printing Studio staff.” 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  <a:p>
            <a:pPr algn="r"/>
            <a:endParaRPr lang="en-US" sz="1200" dirty="0" smtClean="0">
              <a:latin typeface="Helvetica"/>
              <a:cs typeface="Helvetica"/>
            </a:endParaRPr>
          </a:p>
          <a:p>
            <a:pPr algn="r"/>
            <a:r>
              <a:rPr lang="en-US" sz="1200" i="1" dirty="0">
                <a:solidFill>
                  <a:srgbClr val="B71514"/>
                </a:solidFill>
                <a:latin typeface="Helvetica"/>
                <a:cs typeface="Helvetica"/>
              </a:rPr>
              <a:t>- Jonathan Fitzgerald, PhD Student, English Department </a:t>
            </a:r>
            <a:endParaRPr lang="en-US" sz="1200" dirty="0" smtClean="0">
              <a:solidFill>
                <a:srgbClr val="B71514"/>
              </a:solidFill>
              <a:latin typeface="Helvetica"/>
              <a:cs typeface="Helvetica"/>
            </a:endParaRPr>
          </a:p>
          <a:p>
            <a:endParaRPr lang="en-US" sz="10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CoontentSlide3-04.jpg"/>
          <p:cNvPicPr>
            <a:picLocks noChangeAspect="1"/>
          </p:cNvPicPr>
          <p:nvPr/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00" y="1390063"/>
            <a:ext cx="3481070" cy="2134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2500" y="227594"/>
            <a:ext cx="3481070" cy="323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71514"/>
                </a:solidFill>
                <a:latin typeface="Gotham Bold"/>
                <a:cs typeface="Gotham Bold"/>
              </a:rPr>
              <a:t>ART AND COMPUTER SCIENCE </a:t>
            </a:r>
          </a:p>
          <a:p>
            <a:endParaRPr lang="en-US" sz="1200" dirty="0" smtClean="0">
              <a:latin typeface="Gotham Book"/>
              <a:cs typeface="Gotham Book"/>
            </a:endParaRP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ook"/>
                <a:cs typeface="Gotham Book"/>
              </a:rPr>
              <a:t>“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/>
                <a:cs typeface="Gotham Book"/>
              </a:rPr>
              <a:t>Viv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/>
                <a:cs typeface="Gotham Book"/>
              </a:rPr>
              <a:t> is a creative artificial intelligence that attempts to capture and model creative inspiration, generating 3D-printable vases that are inspired by a source image. 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Gotham Book"/>
              <a:cs typeface="Gotham Book"/>
            </a:endParaRPr>
          </a:p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Gotham Book"/>
              <a:cs typeface="Gotham Book"/>
            </a:endParaRP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ook"/>
                <a:cs typeface="Gotham Book"/>
              </a:rPr>
              <a:t>Many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/>
                <a:cs typeface="Gotham Book"/>
              </a:rPr>
              <a:t>of the vases would be difficult for a human artist to produce. The ability to prototype our ideas and see them produced in tangible form has been an important and exciting part of our research and creative process.” 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otham Book"/>
              <a:cs typeface="Gotham Book"/>
            </a:endParaRPr>
          </a:p>
          <a:p>
            <a:pPr algn="r"/>
            <a:endParaRPr lang="en-US" sz="1200" dirty="0" smtClean="0">
              <a:latin typeface="Gotham Book Italic"/>
              <a:cs typeface="Gotham Book Italic"/>
            </a:endParaRPr>
          </a:p>
          <a:p>
            <a:pPr algn="r"/>
            <a:r>
              <a:rPr lang="en-US" sz="1200" dirty="0" smtClean="0">
                <a:solidFill>
                  <a:srgbClr val="B71514"/>
                </a:solidFill>
                <a:latin typeface="Gotham Book Italic"/>
                <a:cs typeface="Gotham Book Italic"/>
              </a:rPr>
              <a:t>- </a:t>
            </a:r>
            <a:r>
              <a:rPr lang="en-US" sz="1200" dirty="0">
                <a:solidFill>
                  <a:srgbClr val="B71514"/>
                </a:solidFill>
                <a:latin typeface="Gotham Book Italic"/>
                <a:cs typeface="Gotham Book Italic"/>
              </a:rPr>
              <a:t>Gillian Smith, Assistant Professor, Game Design and Computer Science and Janos Stone, Lecturer, Art + Design </a:t>
            </a:r>
            <a:endParaRPr lang="en-US" sz="1200" dirty="0">
              <a:solidFill>
                <a:srgbClr val="B71514"/>
              </a:solidFill>
              <a:effectLst/>
              <a:latin typeface="Gotham Book Italic"/>
              <a:cs typeface="Gotham Book Ital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770" y="5828893"/>
            <a:ext cx="8100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/>
                </a:solidFill>
                <a:latin typeface="Gotham Book"/>
                <a:cs typeface="Gotham Book"/>
              </a:rPr>
              <a:t>3D Across the Curriculum</a:t>
            </a:r>
          </a:p>
        </p:txBody>
      </p:sp>
      <p:pic>
        <p:nvPicPr>
          <p:cNvPr id="4" name="Picture 3" descr="poe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53" y="-521713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ontentSlide3-04.jpg"/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7091"/>
            <a:ext cx="5994130" cy="213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790" y="2783289"/>
            <a:ext cx="44516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71514"/>
                </a:solidFill>
                <a:latin typeface="Gotham Bold"/>
                <a:cs typeface="Gotham Bold"/>
              </a:rPr>
              <a:t>MARINE SCIENCE </a:t>
            </a:r>
          </a:p>
          <a:p>
            <a:endParaRPr lang="en-US" sz="1200" dirty="0">
              <a:latin typeface="Gotham Book"/>
              <a:cs typeface="Gotham Book"/>
            </a:endParaRPr>
          </a:p>
          <a:p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“Part of our research at the Patterson Lab focuses on studying the physiology and biomechanics of corals. I needed to replace a specifically sized propeller to drive and control the water flow over small coral colonies during experiments and was unable to find it online. I decided to give 3D printing a try and designed a custom propeller to fit in the flume. </a:t>
            </a:r>
          </a:p>
          <a:p>
            <a:endParaRPr lang="en-US" sz="12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With the custom 3D printed propellers working in the flume, I am once again busy making measurements of oxygen levels inside of corals.” </a:t>
            </a:r>
          </a:p>
          <a:p>
            <a:endParaRPr lang="en-US" sz="1200" dirty="0">
              <a:latin typeface="Gotham Book"/>
              <a:cs typeface="Gotham Book"/>
            </a:endParaRPr>
          </a:p>
          <a:p>
            <a:pPr algn="r"/>
            <a:r>
              <a:rPr lang="en-US" sz="1200" i="1" dirty="0">
                <a:solidFill>
                  <a:srgbClr val="B71514"/>
                </a:solidFill>
                <a:latin typeface="Helvetica"/>
                <a:cs typeface="Helvetica"/>
              </a:rPr>
              <a:t>- Sara Williams, Research Technician, Patterson Lab, Marine Science Center </a:t>
            </a:r>
          </a:p>
          <a:p>
            <a:endParaRPr lang="en-US" sz="10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CoontentSlide3-04.jpg"/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00" y="1390063"/>
            <a:ext cx="3481070" cy="2134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4991" y="292467"/>
            <a:ext cx="34810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71514"/>
                </a:solidFill>
                <a:latin typeface="Gotham Bold"/>
                <a:cs typeface="Gotham Bold"/>
              </a:rPr>
              <a:t>ENGINEERING</a:t>
            </a:r>
          </a:p>
          <a:p>
            <a:endParaRPr lang="en-US" sz="1200" dirty="0">
              <a:latin typeface="Gotham Bold"/>
              <a:cs typeface="Gotham Bold"/>
            </a:endParaRPr>
          </a:p>
          <a:p>
            <a:r>
              <a:rPr lang="en-US" sz="1200" dirty="0">
                <a:latin typeface="Gotham Book"/>
                <a:cs typeface="Gotham Book"/>
              </a:rPr>
              <a:t>“Some educational model vehicles that are used in schools to teach physics and engineering concepts are not designed to </a:t>
            </a:r>
          </a:p>
          <a:p>
            <a:r>
              <a:rPr lang="en-US" sz="1200" dirty="0">
                <a:latin typeface="Gotham Book"/>
                <a:cs typeface="Gotham Book"/>
              </a:rPr>
              <a:t>be durable enough for heavy use and are too expensive for most schools to purchase in large quantities. I wanted give my students the experience of what it’s like to really engineer a consumer product, so I asked them to design and build something better.”</a:t>
            </a:r>
          </a:p>
          <a:p>
            <a:endParaRPr lang="en-US" sz="1200" dirty="0">
              <a:latin typeface="Gotham Book"/>
              <a:cs typeface="Gotham Book"/>
            </a:endParaRPr>
          </a:p>
          <a:p>
            <a:pPr algn="r"/>
            <a:r>
              <a:rPr lang="en-US" sz="1200" i="1" dirty="0">
                <a:solidFill>
                  <a:srgbClr val="B71514"/>
                </a:solidFill>
                <a:latin typeface="Gotham Book"/>
                <a:cs typeface="Gotham Book"/>
              </a:rPr>
              <a:t>- Jennifer Love, Associate Academic Specialist, First Year Program, College of Engineering</a:t>
            </a:r>
            <a:endParaRPr lang="en-US" sz="1200" dirty="0">
              <a:solidFill>
                <a:srgbClr val="B71514"/>
              </a:solidFill>
              <a:latin typeface="Gotham Book"/>
              <a:cs typeface="Gotham Book"/>
            </a:endParaRPr>
          </a:p>
        </p:txBody>
      </p:sp>
      <p:pic>
        <p:nvPicPr>
          <p:cNvPr id="9" name="Picture 8" descr="wheel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00" y="-1360091"/>
            <a:ext cx="4125232" cy="5500308"/>
          </a:xfrm>
          <a:prstGeom prst="rect">
            <a:avLst/>
          </a:prstGeom>
        </p:spPr>
      </p:pic>
      <p:pic>
        <p:nvPicPr>
          <p:cNvPr id="10" name="Picture 9" descr="Scarfacegea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66" y="2457091"/>
            <a:ext cx="4380534" cy="328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9770" y="5828893"/>
            <a:ext cx="8100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/>
                </a:solidFill>
                <a:latin typeface="Gotham Book"/>
                <a:cs typeface="Gotham Book"/>
              </a:rPr>
              <a:t>3D Across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28551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Workshops</a:t>
            </a:r>
            <a:endParaRPr lang="en-US" dirty="0"/>
          </a:p>
        </p:txBody>
      </p:sp>
      <p:pic>
        <p:nvPicPr>
          <p:cNvPr id="6" name="Picture 5" descr="neu-2911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7" y="809429"/>
            <a:ext cx="6719455" cy="446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56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Business Models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8564" y="428625"/>
            <a:ext cx="7890163" cy="4789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Charging Model based on consumables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2 cubic inch setup minimum, each additional cubic inch discounted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Main income is from large batch projects for courses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Prices subsidized for students are comparable to other Universities, and are under 50% of commercially-available pricing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Optimization for design materials comes from need to reduce cost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7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Business Models</a:t>
            </a:r>
            <a:endParaRPr lang="en-US" dirty="0"/>
          </a:p>
        </p:txBody>
      </p:sp>
      <p:pic>
        <p:nvPicPr>
          <p:cNvPr id="4" name="Picture 2" descr="C:\Users\richardranky\Desktop\untit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6" r="1176"/>
          <a:stretch/>
        </p:blipFill>
        <p:spPr bwMode="auto">
          <a:xfrm>
            <a:off x="346367" y="969686"/>
            <a:ext cx="8515019" cy="27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2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2012: Digital Media Commons</a:t>
            </a:r>
            <a:endParaRPr lang="en-US" dirty="0"/>
          </a:p>
        </p:txBody>
      </p:sp>
      <p:pic>
        <p:nvPicPr>
          <p:cNvPr id="5" name="Picture 4" descr="DMC1_Page_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49" y="635000"/>
            <a:ext cx="4016277" cy="2681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MC1_Page_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2" y="637465"/>
            <a:ext cx="3995649" cy="267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MC1_Page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25" y="2800809"/>
            <a:ext cx="3995648" cy="26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35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Workflows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73" y="234207"/>
            <a:ext cx="8843184" cy="501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5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pic>
        <p:nvPicPr>
          <p:cNvPr id="4" name="YMCA_Mode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823" y="773545"/>
            <a:ext cx="6793090" cy="3821113"/>
          </a:xfrm>
        </p:spPr>
      </p:pic>
    </p:spTree>
    <p:extLst>
      <p:ext uri="{BB962C8B-B14F-4D97-AF65-F5344CB8AC3E}">
        <p14:creationId xmlns:p14="http://schemas.microsoft.com/office/powerpoint/2010/main" val="50471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Patrick Yott </a:t>
            </a:r>
          </a:p>
          <a:p>
            <a:pPr lvl="1"/>
            <a:r>
              <a:rPr lang="en-US" dirty="0" smtClean="0">
                <a:hlinkClick r:id="rId2"/>
              </a:rPr>
              <a:t>p.yott@neu.edu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Mark Sivak (he who actually makes this work)</a:t>
            </a:r>
          </a:p>
          <a:p>
            <a:pPr lvl="1"/>
            <a:r>
              <a:rPr lang="en-US" dirty="0" err="1" smtClean="0"/>
              <a:t>m.sivak@neu.edu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1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2012: </a:t>
            </a:r>
            <a:r>
              <a:rPr lang="en-US" dirty="0"/>
              <a:t>Digital Media Commons</a:t>
            </a:r>
          </a:p>
        </p:txBody>
      </p:sp>
      <p:pic>
        <p:nvPicPr>
          <p:cNvPr id="3" name="Picture 2" descr="FY14 Budget prezi 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6" y="46180"/>
            <a:ext cx="6540269" cy="52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1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45" y="608326"/>
            <a:ext cx="6846454" cy="41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0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3D3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7" y="122382"/>
            <a:ext cx="7296727" cy="513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62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Studio Objectives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85091" y="1038953"/>
            <a:ext cx="7169727" cy="3775501"/>
            <a:chOff x="1889910" y="1314010"/>
            <a:chExt cx="4943486" cy="2367737"/>
          </a:xfrm>
        </p:grpSpPr>
        <p:sp>
          <p:nvSpPr>
            <p:cNvPr id="4" name="Rounded Rectangle 3"/>
            <p:cNvSpPr/>
            <p:nvPr/>
          </p:nvSpPr>
          <p:spPr>
            <a:xfrm rot="16200000" flipH="1">
              <a:off x="3859960" y="2840730"/>
              <a:ext cx="1092795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 rot="19771106" flipH="1">
              <a:off x="3096349" y="2523062"/>
              <a:ext cx="1092795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 rot="19771106" flipH="1">
              <a:off x="4500650" y="1707562"/>
              <a:ext cx="1092795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1828894">
              <a:off x="4747965" y="2692312"/>
              <a:ext cx="1092795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1828894">
              <a:off x="3168207" y="1647813"/>
              <a:ext cx="1092795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828256" y="1647813"/>
              <a:ext cx="1174172" cy="117417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Library 3DP</a:t>
              </a:r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314909" y="2511844"/>
              <a:ext cx="1174172" cy="4687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Sherman Center</a:t>
              </a:r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89910" y="1314010"/>
              <a:ext cx="1711043" cy="4865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Machine Shops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88279" y="3213002"/>
              <a:ext cx="1603664" cy="4687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IDEA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29732" y="1314010"/>
              <a:ext cx="1603664" cy="4687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Health Sciences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191943" y="2557888"/>
              <a:ext cx="1603664" cy="4687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Egan Labs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328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RARY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05" y="187823"/>
            <a:ext cx="7634874" cy="49843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23" y="187823"/>
            <a:ext cx="4013085" cy="47420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33" y="187823"/>
            <a:ext cx="4171949" cy="46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spcBef>
                <a:spcPts val="2400"/>
              </a:spcBef>
              <a:buFont typeface="+mj-lt"/>
              <a:buAutoNum type="arabicParenR"/>
            </a:pPr>
            <a:r>
              <a:rPr lang="en-US" b="1" dirty="0" smtClean="0">
                <a:solidFill>
                  <a:srgbClr val="000000"/>
                </a:solidFill>
              </a:rPr>
              <a:t>Fabrication:</a:t>
            </a:r>
            <a:r>
              <a:rPr lang="en-US" dirty="0" smtClean="0">
                <a:solidFill>
                  <a:srgbClr val="000000"/>
                </a:solidFill>
              </a:rPr>
              <a:t> Users upload files and 3D Printing Studio staff build them</a:t>
            </a:r>
          </a:p>
          <a:p>
            <a:pPr marL="514350" lvl="0" indent="-514350">
              <a:spcBef>
                <a:spcPts val="2400"/>
              </a:spcBef>
              <a:buFont typeface="+mj-lt"/>
              <a:buAutoNum type="arabicParenR"/>
            </a:pPr>
            <a:r>
              <a:rPr lang="en-US" b="1" dirty="0" smtClean="0">
                <a:solidFill>
                  <a:srgbClr val="000000"/>
                </a:solidFill>
              </a:rPr>
              <a:t>Education:</a:t>
            </a:r>
            <a:r>
              <a:rPr lang="en-US" dirty="0" smtClean="0">
                <a:solidFill>
                  <a:srgbClr val="000000"/>
                </a:solidFill>
              </a:rPr>
              <a:t> 3D Printing Studio staff teach workshops in part design and equipment use</a:t>
            </a:r>
          </a:p>
          <a:p>
            <a:pPr marL="514350" lvl="0" indent="-514350">
              <a:spcBef>
                <a:spcPts val="2400"/>
              </a:spcBef>
              <a:buFont typeface="+mj-lt"/>
              <a:buAutoNum type="arabicParenR"/>
            </a:pPr>
            <a:r>
              <a:rPr lang="en-US" b="1" dirty="0" smtClean="0">
                <a:solidFill>
                  <a:srgbClr val="000000"/>
                </a:solidFill>
              </a:rPr>
              <a:t>Network Development: </a:t>
            </a:r>
            <a:r>
              <a:rPr lang="en-US" dirty="0" smtClean="0">
                <a:solidFill>
                  <a:srgbClr val="000000"/>
                </a:solidFill>
              </a:rPr>
              <a:t>The 3D Printing Studio builds teams of students to design &amp; build parts</a:t>
            </a:r>
          </a:p>
          <a:p>
            <a:pPr marL="514350" lvl="0" indent="-514350">
              <a:spcBef>
                <a:spcPts val="2400"/>
              </a:spcBef>
              <a:buFont typeface="+mj-lt"/>
              <a:buAutoNum type="arabicParenR"/>
            </a:pPr>
            <a:r>
              <a:rPr lang="en-US" b="1" dirty="0" smtClean="0">
                <a:solidFill>
                  <a:srgbClr val="000000"/>
                </a:solidFill>
              </a:rPr>
              <a:t>Research &amp; Creation:</a:t>
            </a:r>
            <a:r>
              <a:rPr lang="en-US" dirty="0" smtClean="0">
                <a:solidFill>
                  <a:srgbClr val="000000"/>
                </a:solidFill>
              </a:rPr>
              <a:t> 3D Printing Studio staff help solve research questions by experimenting with the equipment and pushing its capabilities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Studio Objectives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29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 (400 sq. ft.)</a:t>
            </a:r>
            <a:endParaRPr lang="en-US" dirty="0"/>
          </a:p>
        </p:txBody>
      </p:sp>
      <p:pic>
        <p:nvPicPr>
          <p:cNvPr id="3" name="Picture 2" descr="IMG_98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19467"/>
            <a:ext cx="7504545" cy="531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74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</a:t>
            </a:r>
            <a:endParaRPr lang="en-US" dirty="0"/>
          </a:p>
        </p:txBody>
      </p:sp>
      <p:pic>
        <p:nvPicPr>
          <p:cNvPr id="4" name="Picture 3" descr="IMG_97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0" y="201805"/>
            <a:ext cx="8301182" cy="489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25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63F6B"/>
      </a:dk2>
      <a:lt2>
        <a:srgbClr val="EEECE1"/>
      </a:lt2>
      <a:accent1>
        <a:srgbClr val="FEB53E"/>
      </a:accent1>
      <a:accent2>
        <a:srgbClr val="97455F"/>
      </a:accent2>
      <a:accent3>
        <a:srgbClr val="91C12E"/>
      </a:accent3>
      <a:accent4>
        <a:srgbClr val="683684"/>
      </a:accent4>
      <a:accent5>
        <a:srgbClr val="4CAEC8"/>
      </a:accent5>
      <a:accent6>
        <a:srgbClr val="F79039"/>
      </a:accent6>
      <a:hlink>
        <a:srgbClr val="CF0016"/>
      </a:hlink>
      <a:folHlink>
        <a:srgbClr val="4511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629</Words>
  <Application>Microsoft Macintosh PowerPoint</Application>
  <PresentationFormat>On-screen Show (4:3)</PresentationFormat>
  <Paragraphs>98</Paragraphs>
  <Slides>22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3D Printing Studio</vt:lpstr>
      <vt:lpstr>2012: Digital Media Commons</vt:lpstr>
      <vt:lpstr>2012: Digital Media Commons</vt:lpstr>
      <vt:lpstr>Planning</vt:lpstr>
      <vt:lpstr>The 3D3</vt:lpstr>
      <vt:lpstr>Studio Objectives</vt:lpstr>
      <vt:lpstr>Studio Objectives </vt:lpstr>
      <vt:lpstr>Facilities (400 sq. ft.)</vt:lpstr>
      <vt:lpstr>Facilities</vt:lpstr>
      <vt:lpstr>Facilities (150 sq. ft.)</vt:lpstr>
      <vt:lpstr>Facilities</vt:lpstr>
      <vt:lpstr>Equipment</vt:lpstr>
      <vt:lpstr>Staffing Model</vt:lpstr>
      <vt:lpstr>Engagement Across the Curriculum</vt:lpstr>
      <vt:lpstr>PowerPoint Presentation</vt:lpstr>
      <vt:lpstr>PowerPoint Presentation</vt:lpstr>
      <vt:lpstr>Workshops</vt:lpstr>
      <vt:lpstr>Business Models</vt:lpstr>
      <vt:lpstr>Business Models</vt:lpstr>
      <vt:lpstr>Workflows</vt:lpstr>
      <vt:lpstr>Putting it all together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and Planning Review 2015 </dc:title>
  <dc:creator>Amanda Winfield</dc:creator>
  <cp:lastModifiedBy>Patrick Yott</cp:lastModifiedBy>
  <cp:revision>45</cp:revision>
  <cp:lastPrinted>2015-04-06T17:47:33Z</cp:lastPrinted>
  <dcterms:created xsi:type="dcterms:W3CDTF">2015-04-02T20:19:36Z</dcterms:created>
  <dcterms:modified xsi:type="dcterms:W3CDTF">2015-04-14T19:39:06Z</dcterms:modified>
</cp:coreProperties>
</file>